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7.xml" ContentType="application/vnd.openxmlformats-officedocument.presentationml.notesSlide+xml"/>
  <Override PartName="/ppt/tags/tag7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8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60" r:id="rId2"/>
    <p:sldId id="265" r:id="rId3"/>
    <p:sldId id="267" r:id="rId4"/>
    <p:sldId id="268" r:id="rId5"/>
    <p:sldId id="330" r:id="rId6"/>
    <p:sldId id="328" r:id="rId7"/>
    <p:sldId id="329" r:id="rId8"/>
    <p:sldId id="296" r:id="rId9"/>
    <p:sldId id="270" r:id="rId10"/>
    <p:sldId id="337" r:id="rId11"/>
    <p:sldId id="298" r:id="rId12"/>
    <p:sldId id="291" r:id="rId13"/>
    <p:sldId id="272" r:id="rId14"/>
    <p:sldId id="338" r:id="rId15"/>
    <p:sldId id="273" r:id="rId16"/>
    <p:sldId id="339" r:id="rId17"/>
    <p:sldId id="331" r:id="rId18"/>
    <p:sldId id="326" r:id="rId19"/>
    <p:sldId id="332" r:id="rId20"/>
    <p:sldId id="302" r:id="rId21"/>
    <p:sldId id="303" r:id="rId22"/>
    <p:sldId id="304" r:id="rId23"/>
    <p:sldId id="325" r:id="rId24"/>
    <p:sldId id="340" r:id="rId25"/>
    <p:sldId id="341" r:id="rId26"/>
    <p:sldId id="306" r:id="rId27"/>
    <p:sldId id="307" r:id="rId28"/>
    <p:sldId id="292" r:id="rId29"/>
    <p:sldId id="276" r:id="rId30"/>
    <p:sldId id="295" r:id="rId31"/>
    <p:sldId id="344" r:id="rId32"/>
    <p:sldId id="348" r:id="rId33"/>
    <p:sldId id="333" r:id="rId34"/>
    <p:sldId id="327" r:id="rId35"/>
    <p:sldId id="346" r:id="rId36"/>
    <p:sldId id="334" r:id="rId37"/>
    <p:sldId id="347" r:id="rId38"/>
    <p:sldId id="308" r:id="rId39"/>
    <p:sldId id="297" r:id="rId40"/>
    <p:sldId id="309" r:id="rId41"/>
    <p:sldId id="310" r:id="rId42"/>
    <p:sldId id="311" r:id="rId43"/>
    <p:sldId id="313" r:id="rId44"/>
    <p:sldId id="314" r:id="rId45"/>
    <p:sldId id="315" r:id="rId46"/>
    <p:sldId id="316" r:id="rId47"/>
    <p:sldId id="317" r:id="rId48"/>
    <p:sldId id="318" r:id="rId49"/>
    <p:sldId id="282" r:id="rId50"/>
    <p:sldId id="319" r:id="rId51"/>
    <p:sldId id="342" r:id="rId52"/>
    <p:sldId id="336" r:id="rId53"/>
    <p:sldId id="284" r:id="rId54"/>
    <p:sldId id="320" r:id="rId55"/>
    <p:sldId id="321" r:id="rId56"/>
    <p:sldId id="322" r:id="rId57"/>
  </p:sldIdLst>
  <p:sldSz cx="12192000" cy="6858000"/>
  <p:notesSz cx="6797675" cy="9872663"/>
  <p:custDataLst>
    <p:tags r:id="rId5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4815" userDrawn="1">
          <p15:clr>
            <a:srgbClr val="A4A3A4"/>
          </p15:clr>
        </p15:guide>
        <p15:guide id="3" pos="345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邹海燕" initials="z" lastIdx="2" clrIdx="0">
    <p:extLst>
      <p:ext uri="{19B8F6BF-5375-455C-9EA6-DF929625EA0E}">
        <p15:presenceInfo xmlns:p15="http://schemas.microsoft.com/office/powerpoint/2012/main" userId="邹海燕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4747"/>
    <a:srgbClr val="D2CFA8"/>
    <a:srgbClr val="B0C6CA"/>
    <a:srgbClr val="86ADB3"/>
    <a:srgbClr val="FFABAB"/>
    <a:srgbClr val="A5DEE4"/>
    <a:srgbClr val="FF6161"/>
    <a:srgbClr val="FF9797"/>
    <a:srgbClr val="6699A1"/>
    <a:srgbClr val="FF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44" autoAdjust="0"/>
    <p:restoredTop sz="94502" autoAdjust="0"/>
  </p:normalViewPr>
  <p:slideViewPr>
    <p:cSldViewPr snapToGrid="0" showGuides="1">
      <p:cViewPr varScale="1">
        <p:scale>
          <a:sx n="107" d="100"/>
          <a:sy n="107" d="100"/>
        </p:scale>
        <p:origin x="408" y="114"/>
      </p:cViewPr>
      <p:guideLst>
        <p:guide orient="horz" pos="2092"/>
        <p:guide pos="4815"/>
        <p:guide pos="3454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7T16:53:02.971" idx="1">
    <p:pos x="7683" y="49"/>
    <p:text/>
    <p:extLst>
      <p:ext uri="{C676402C-5697-4E1C-873F-D02D1690AC5C}">
        <p15:threadingInfo xmlns:p15="http://schemas.microsoft.com/office/powerpoint/2012/main" timeZoneBias="-480"/>
      </p:ext>
    </p:extLst>
  </p:cm>
  <p:cm authorId="1" dt="2021-11-17T16:53:35.930" idx="2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C976ED8-A2F8-44B2-9E9B-484DCC3D921D}" type="datetimeFigureOut">
              <a:rPr lang="zh-CN" altLang="en-US"/>
              <a:pPr>
                <a:defRPr/>
              </a:pPr>
              <a:t>2023/9/6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167FA93C-29B1-4199-89B1-C9D8A0C7888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9333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10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8167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11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8083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43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575AF166-D0FE-40B3-9ED7-1C524B3E0E47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12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5067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13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0388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14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6662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15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421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16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2876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17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3386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18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8492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19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299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43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575AF166-D0FE-40B3-9ED7-1C524B3E0E47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20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3896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21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2820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22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2921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23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3810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24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0842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25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25818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26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143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27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15173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43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575AF166-D0FE-40B3-9ED7-1C524B3E0E47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28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03352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29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193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43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575AF166-D0FE-40B3-9ED7-1C524B3E0E47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9557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30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55135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31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4199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32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32858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33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83387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34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09267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35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04844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36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99434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37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15930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38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17906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39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7165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4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8927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40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08910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41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45109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42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94699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43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18439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44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31497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45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32908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46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13187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47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70531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43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575AF166-D0FE-40B3-9ED7-1C524B3E0E47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48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2831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49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5459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5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21325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50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7552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51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90668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52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5320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53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23577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54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45476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55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868824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56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1875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6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9326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7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5923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8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9745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02023064-F4B2-405D-99FA-4180D7EDDC05}" type="slidenum">
              <a:rPr lang="zh-CN" altLang="en-US">
                <a:latin typeface="Calibri" pitchFamily="34" charset="0"/>
                <a:ea typeface="宋体" panose="02010600030101010101" pitchFamily="2" charset="-122"/>
              </a:rPr>
              <a:pPr/>
              <a:t>9</a:t>
            </a:fld>
            <a:endParaRPr lang="zh-CN" altLang="en-US">
              <a:latin typeface="Calibri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7760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2B7CA-64CC-430C-8BBD-0AC0BCA8FC44}" type="datetime1">
              <a:rPr lang="zh-CN" altLang="en-US" smtClean="0"/>
              <a:pPr>
                <a:defRPr/>
              </a:pPr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21DB7-F3D9-48CB-8617-87E748E9288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769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1A3C9-47FD-432E-92BA-AD795609FD2A}" type="datetime1">
              <a:rPr lang="zh-CN" altLang="en-US" smtClean="0"/>
              <a:pPr>
                <a:defRPr/>
              </a:pPr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3826D8-9AD3-419B-A4E6-CC8E8BEDD67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410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E47B2-6A3E-4837-848D-08C3638BEAEC}" type="datetime1">
              <a:rPr lang="zh-CN" altLang="en-US" smtClean="0"/>
              <a:pPr>
                <a:defRPr/>
              </a:pPr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3F0D1-4657-4B7B-8EC0-DFDEE341E13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881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EF48E-69EE-4248-8EBD-0CC9539A858B}" type="datetime1">
              <a:rPr lang="zh-CN" altLang="en-US" smtClean="0"/>
              <a:pPr>
                <a:defRPr/>
              </a:pPr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2BDC5-71A1-4D20-8EF0-8F919F29C0C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9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9D224-8485-45D6-818F-4811B18101CA}" type="datetime1">
              <a:rPr lang="zh-CN" altLang="en-US" smtClean="0"/>
              <a:pPr>
                <a:defRPr/>
              </a:pPr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E3268-E185-4A0B-A5A9-CD634315B01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709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C692F-5546-4AB2-BF5E-AE5417DB40DC}" type="datetime1">
              <a:rPr lang="zh-CN" altLang="en-US" smtClean="0"/>
              <a:pPr>
                <a:defRPr/>
              </a:pPr>
              <a:t>2023/9/6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879A5-D176-4ABC-9E08-BE7D148649D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748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91F48-4540-4B6B-AA0E-AFECBD2D1E1A}" type="datetime1">
              <a:rPr lang="zh-CN" altLang="en-US" smtClean="0"/>
              <a:pPr>
                <a:defRPr/>
              </a:pPr>
              <a:t>2023/9/6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41306-BA03-4BCE-9FF0-80456018BC5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959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6ECD6-68FA-4F0A-AC2A-5D2B29FF8ABE}" type="datetime1">
              <a:rPr lang="zh-CN" altLang="en-US" smtClean="0"/>
              <a:pPr>
                <a:defRPr/>
              </a:pPr>
              <a:t>2023/9/6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07729-9787-46F8-B085-CA1F955117C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971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C138E-0666-40AA-87A2-DF468B8FC6FE}" type="datetime1">
              <a:rPr lang="zh-CN" altLang="en-US" smtClean="0"/>
              <a:pPr>
                <a:defRPr/>
              </a:pPr>
              <a:t>2023/9/6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54854-6997-4642-95D0-70E8C6EE6C3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297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533D2-C22E-4493-8512-01D36906D1D1}" type="datetime1">
              <a:rPr lang="zh-CN" altLang="en-US" smtClean="0"/>
              <a:pPr>
                <a:defRPr/>
              </a:pPr>
              <a:t>2023/9/6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B825A-7E81-44C3-B3B9-3CE7C7317BE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575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F7245-78CE-4117-B795-09E5BB7053C0}" type="datetime1">
              <a:rPr lang="zh-CN" altLang="en-US" smtClean="0"/>
              <a:pPr>
                <a:defRPr/>
              </a:pPr>
              <a:t>2023/9/6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A47B71-0CCF-4F19-BDED-D37F0E2613A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80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7FBFE50-568B-41CC-825A-2FD9AD94B451}" type="datetime1">
              <a:rPr lang="zh-CN" altLang="en-US" smtClean="0"/>
              <a:pPr>
                <a:defRPr/>
              </a:pPr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80C1C8B-0847-42AA-878D-865D1C9E5090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33.png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6"/>
          <a:srcRect t="2054" b="3954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/>
          <p:cNvSpPr txBox="1"/>
          <p:nvPr/>
        </p:nvSpPr>
        <p:spPr>
          <a:xfrm>
            <a:off x="447446" y="3314363"/>
            <a:ext cx="967444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zh-CN" sz="4000" b="1" dirty="0">
                <a:solidFill>
                  <a:schemeClr val="accent5">
                    <a:lumMod val="75000"/>
                  </a:schemeClr>
                </a:solidFill>
                <a:ea typeface="思源黑体 CN Light" panose="020B0300000000000000"/>
              </a:rPr>
              <a:t>办公自动化（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ea typeface="思源黑体 CN Light" panose="020B0300000000000000"/>
              </a:rPr>
              <a:t>OA</a:t>
            </a:r>
            <a:r>
              <a:rPr lang="zh-CN" altLang="en-US" sz="4000" b="1" dirty="0">
                <a:solidFill>
                  <a:schemeClr val="accent5">
                    <a:lumMod val="75000"/>
                  </a:schemeClr>
                </a:solidFill>
                <a:ea typeface="思源黑体 CN Light" panose="020B0300000000000000"/>
              </a:rPr>
              <a:t>）</a:t>
            </a:r>
            <a:r>
              <a:rPr lang="zh-CN" altLang="zh-CN" sz="4000" b="1" dirty="0">
                <a:solidFill>
                  <a:schemeClr val="accent5">
                    <a:lumMod val="75000"/>
                  </a:schemeClr>
                </a:solidFill>
                <a:ea typeface="思源黑体 CN Light" panose="020B0300000000000000"/>
              </a:rPr>
              <a:t>系统</a:t>
            </a:r>
            <a:r>
              <a:rPr lang="zh-CN" altLang="en-US" sz="4000" b="1" dirty="0">
                <a:solidFill>
                  <a:schemeClr val="accent5">
                    <a:lumMod val="75000"/>
                  </a:schemeClr>
                </a:solidFill>
                <a:ea typeface="思源黑体 CN Light" panose="020B0300000000000000"/>
              </a:rPr>
              <a:t>部分项目</a:t>
            </a:r>
            <a:r>
              <a:rPr lang="zh-CN" altLang="zh-CN" sz="4000" b="1" dirty="0">
                <a:solidFill>
                  <a:schemeClr val="accent5">
                    <a:lumMod val="75000"/>
                  </a:schemeClr>
                </a:solidFill>
                <a:ea typeface="思源黑体 CN Light" panose="020B0300000000000000"/>
              </a:rPr>
              <a:t>操作指南</a:t>
            </a:r>
            <a:endParaRPr lang="zh-CN" altLang="en-US" sz="6600" b="1" dirty="0">
              <a:solidFill>
                <a:schemeClr val="accent6">
                  <a:lumMod val="50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" name="Isaac Shepard - Letting Go">
            <a:hlinkClick r:id="" action="ppaction://media"/>
            <a:extLst>
              <a:ext uri="{FF2B5EF4-FFF2-40B4-BE49-F238E27FC236}">
                <a16:creationId xmlns:a16="http://schemas.microsoft.com/office/drawing/2014/main" id="{410A112D-F3D8-4BEE-A53C-9BE9FA32EA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79867" y="-808298"/>
            <a:ext cx="609600" cy="6096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45356AE-A212-4950-A3FC-49FE266068D3}"/>
              </a:ext>
            </a:extLst>
          </p:cNvPr>
          <p:cNvSpPr txBox="1"/>
          <p:nvPr/>
        </p:nvSpPr>
        <p:spPr>
          <a:xfrm>
            <a:off x="2548860" y="1785227"/>
            <a:ext cx="5142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5400" b="1" dirty="0">
                <a:solidFill>
                  <a:schemeClr val="accent5">
                    <a:lumMod val="75000"/>
                  </a:schemeClr>
                </a:solidFill>
                <a:ea typeface="思源黑体 CN Light" panose="020B0300000000000000"/>
              </a:rPr>
              <a:t>江苏科技大学</a:t>
            </a:r>
            <a:endParaRPr lang="zh-CN" altLang="zh-CN" sz="5400" dirty="0">
              <a:solidFill>
                <a:schemeClr val="accent5">
                  <a:lumMod val="75000"/>
                </a:schemeClr>
              </a:solidFill>
              <a:ea typeface="思源黑体 CN Light" panose="020B030000000000000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06FA039-FE0D-4EDA-9E77-6D2BED0796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510" y="424355"/>
            <a:ext cx="3270955" cy="2587105"/>
          </a:xfrm>
          <a:prstGeom prst="rect">
            <a:avLst/>
          </a:prstGeom>
        </p:spPr>
      </p:pic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0285AB2-9ECB-40B2-A6A5-F61CDB936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/>
          <a:srcRect t="2054" b="3954"/>
          <a:stretch/>
        </p:blipFill>
        <p:spPr>
          <a:xfrm>
            <a:off x="0" y="75001"/>
            <a:ext cx="12192000" cy="6858001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6" y="228600"/>
            <a:ext cx="10552113" cy="24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zh-CN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安装插件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操作后出现的问题</a:t>
            </a:r>
            <a:r>
              <a:rPr lang="zh-CN" altLang="en-US" sz="2000" b="1" dirty="0">
                <a:solidFill>
                  <a:srgbClr val="FF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（插件安装结束，电脑不定期显示插件未安装）</a:t>
            </a:r>
            <a:endParaRPr lang="en-US" altLang="zh-CN" sz="2800" b="1" dirty="0">
              <a:solidFill>
                <a:srgbClr val="FF0000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在使用</a:t>
            </a: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360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浏览器时，需要选择兼容模式，建议使用谷歌浏览器，尤其要注意的是：我们的插件和</a:t>
            </a: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WPS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的个人版有冲突，如果是</a:t>
            </a: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WPS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的专业版可以兼容使用。</a:t>
            </a: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CN" sz="3200" b="1" dirty="0">
              <a:solidFill>
                <a:schemeClr val="accent6">
                  <a:lumMod val="5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079874" y="-1588"/>
            <a:ext cx="4008437" cy="153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1587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848233-B88B-4424-AD17-512B4670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5F55F7-ABA5-46F6-A11E-EDEFF1F3D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44" y="1975555"/>
            <a:ext cx="5171005" cy="45515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769B08C-FD27-4AB8-ACD2-790CB550F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0076" y="1975555"/>
            <a:ext cx="4998761" cy="446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7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129030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27089" y="217774"/>
            <a:ext cx="3094671" cy="74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个人空间介绍</a:t>
            </a:r>
            <a:endParaRPr lang="en-US" altLang="zh-CN" sz="3200" b="1" dirty="0">
              <a:solidFill>
                <a:schemeClr val="accent6">
                  <a:lumMod val="5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1587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3B12129-7BC5-41E9-90C1-77DE4A725607}"/>
              </a:ext>
            </a:extLst>
          </p:cNvPr>
          <p:cNvSpPr txBox="1"/>
          <p:nvPr/>
        </p:nvSpPr>
        <p:spPr>
          <a:xfrm>
            <a:off x="1026160" y="1139186"/>
            <a:ext cx="5943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登录系统后，可见以下页面。如图所示：</a:t>
            </a:r>
          </a:p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2AE668-A2A6-4478-AB69-0C9CF1C20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1BA5433-25FF-4484-9270-710B73B23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4" y="1569121"/>
            <a:ext cx="10784711" cy="513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矩形 143"/>
          <p:cNvSpPr/>
          <p:nvPr/>
        </p:nvSpPr>
        <p:spPr>
          <a:xfrm>
            <a:off x="4040189" y="-6350"/>
            <a:ext cx="4098924" cy="68706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3" name="矩形 142"/>
          <p:cNvSpPr/>
          <p:nvPr/>
        </p:nvSpPr>
        <p:spPr>
          <a:xfrm>
            <a:off x="-7939" y="0"/>
            <a:ext cx="4052889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5" name="矩形 144"/>
          <p:cNvSpPr/>
          <p:nvPr/>
        </p:nvSpPr>
        <p:spPr>
          <a:xfrm>
            <a:off x="8139113" y="0"/>
            <a:ext cx="4092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6" name="矩形 145"/>
          <p:cNvSpPr/>
          <p:nvPr/>
        </p:nvSpPr>
        <p:spPr>
          <a:xfrm>
            <a:off x="4763" y="1"/>
            <a:ext cx="4040188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7" name="矩形 146"/>
          <p:cNvSpPr/>
          <p:nvPr/>
        </p:nvSpPr>
        <p:spPr>
          <a:xfrm>
            <a:off x="4040188" y="-6349"/>
            <a:ext cx="4111625" cy="1611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8" name="矩形 147"/>
          <p:cNvSpPr/>
          <p:nvPr/>
        </p:nvSpPr>
        <p:spPr>
          <a:xfrm>
            <a:off x="8143875" y="1"/>
            <a:ext cx="4048125" cy="15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4"/>
          <a:srcRect t="2054" b="3954"/>
          <a:stretch/>
        </p:blipFill>
        <p:spPr>
          <a:xfrm>
            <a:off x="-57151" y="154800"/>
            <a:ext cx="12244388" cy="6547625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4" name="矩形 63"/>
          <p:cNvSpPr/>
          <p:nvPr/>
        </p:nvSpPr>
        <p:spPr>
          <a:xfrm>
            <a:off x="-12701" y="6702425"/>
            <a:ext cx="4057333" cy="1547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4044950" y="6702425"/>
            <a:ext cx="4098925" cy="16827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8144193" y="6702425"/>
            <a:ext cx="4079874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3541455" y="2386189"/>
            <a:ext cx="264687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dirty="0"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</a:rPr>
              <a:t>发文模块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037307" y="3770449"/>
            <a:ext cx="4639128" cy="2601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校级发文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部门发文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公文的编号、套红、校对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公文的发布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</p:txBody>
      </p:sp>
      <p:cxnSp>
        <p:nvCxnSpPr>
          <p:cNvPr id="19" name="PA_直接连接符 18"/>
          <p:cNvCxnSpPr>
            <a:cxnSpLocks/>
          </p:cNvCxnSpPr>
          <p:nvPr>
            <p:custDataLst>
              <p:tags r:id="rId1"/>
            </p:custDataLst>
          </p:nvPr>
        </p:nvCxnSpPr>
        <p:spPr>
          <a:xfrm flipH="1" flipV="1">
            <a:off x="1881188" y="2084564"/>
            <a:ext cx="5172755" cy="4704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3647709" y="3440631"/>
            <a:ext cx="5354637" cy="301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2517828" y="2416299"/>
            <a:ext cx="864000" cy="864000"/>
            <a:chOff x="2517828" y="1926040"/>
            <a:chExt cx="864000" cy="864000"/>
          </a:xfrm>
        </p:grpSpPr>
        <p:sp>
          <p:nvSpPr>
            <p:cNvPr id="25" name="矩形 24"/>
            <p:cNvSpPr/>
            <p:nvPr/>
          </p:nvSpPr>
          <p:spPr>
            <a:xfrm rot="5400000">
              <a:off x="2517828" y="1926040"/>
              <a:ext cx="864000" cy="864000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545525" y="2004097"/>
              <a:ext cx="8086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40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53DA8F1-35C3-4E52-A68B-68ACA50FF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1DB7-F3D9-48CB-8617-87E748E9288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02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148" grpId="0" animBg="1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/>
          <a:srcRect t="2054" b="3954"/>
          <a:stretch/>
        </p:blipFill>
        <p:spPr>
          <a:xfrm>
            <a:off x="12700" y="151590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7" y="228600"/>
            <a:ext cx="4752445" cy="59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校级发文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256FA63-5F09-4958-80B3-F4CB98C32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4" y="1880552"/>
            <a:ext cx="10554613" cy="4658360"/>
          </a:xfrm>
          <a:prstGeom prst="rect">
            <a:avLst/>
          </a:prstGeom>
        </p:spPr>
      </p:pic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D480731-0966-4AF7-A525-B7BAAD34C784}"/>
              </a:ext>
            </a:extLst>
          </p:cNvPr>
          <p:cNvSpPr txBox="1"/>
          <p:nvPr/>
        </p:nvSpPr>
        <p:spPr>
          <a:xfrm>
            <a:off x="-152400" y="973511"/>
            <a:ext cx="11653520" cy="997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SzPts val="1300"/>
              <a:tabLst>
                <a:tab pos="623570" algn="l"/>
              </a:tabLst>
            </a:pP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登录系统后，从【个人空间】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——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【新建表单】中选择需要发起的公文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，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进入公文发起界面，填写具体内容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。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如图所示：</a:t>
            </a:r>
          </a:p>
          <a:p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E9AAE65-6035-4076-9014-8F0A303AB87B}"/>
              </a:ext>
            </a:extLst>
          </p:cNvPr>
          <p:cNvSpPr txBox="1"/>
          <p:nvPr/>
        </p:nvSpPr>
        <p:spPr>
          <a:xfrm>
            <a:off x="8602133" y="4086579"/>
            <a:ext cx="2415823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4747"/>
                </a:solidFill>
              </a:rPr>
              <a:t>双击打开一个公文模版，进行编辑</a:t>
            </a: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B1FD0BFD-A00D-4A0A-AE11-9F955CE0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7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/>
          <a:srcRect t="2054" b="3954"/>
          <a:stretch/>
        </p:blipFill>
        <p:spPr>
          <a:xfrm>
            <a:off x="12700" y="151590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7" y="228600"/>
            <a:ext cx="4752445" cy="59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校级发文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256FA63-5F09-4958-80B3-F4CB98C32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4" y="1704718"/>
            <a:ext cx="10554613" cy="4658360"/>
          </a:xfrm>
          <a:prstGeom prst="rect">
            <a:avLst/>
          </a:prstGeom>
        </p:spPr>
      </p:pic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D480731-0966-4AF7-A525-B7BAAD34C784}"/>
              </a:ext>
            </a:extLst>
          </p:cNvPr>
          <p:cNvSpPr txBox="1"/>
          <p:nvPr/>
        </p:nvSpPr>
        <p:spPr>
          <a:xfrm>
            <a:off x="-152400" y="973511"/>
            <a:ext cx="116535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SzPts val="1300"/>
              <a:tabLst>
                <a:tab pos="623570" algn="l"/>
              </a:tabLst>
            </a:pP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  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进入公文发起界面，填写具体内容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。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如图所示：</a:t>
            </a:r>
          </a:p>
          <a:p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82AD987-330A-4ECE-9500-A0A791F158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443" y="1697990"/>
            <a:ext cx="10554613" cy="4658360"/>
          </a:xfrm>
          <a:prstGeom prst="rect">
            <a:avLst/>
          </a:prstGeom>
        </p:spPr>
      </p:pic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B1FD0BFD-A00D-4A0A-AE11-9F955CE0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0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8" y="228601"/>
            <a:ext cx="433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校级发文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DBEB009-F133-4380-82B5-4150AD9698A9}"/>
              </a:ext>
            </a:extLst>
          </p:cNvPr>
          <p:cNvSpPr txBox="1"/>
          <p:nvPr/>
        </p:nvSpPr>
        <p:spPr>
          <a:xfrm>
            <a:off x="457200" y="973510"/>
            <a:ext cx="1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进入正文编辑界面，按照要求，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打开文件选择文本，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点击【返回】按钮，系统会自动保存正文内容。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E3768CD-22F2-4547-AF9F-772A1795C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8417E4E-5C2E-4354-A9B1-0496EC5F6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713785"/>
            <a:ext cx="11167712" cy="48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1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8" y="228601"/>
            <a:ext cx="433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校级发文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DBEB009-F133-4380-82B5-4150AD9698A9}"/>
              </a:ext>
            </a:extLst>
          </p:cNvPr>
          <p:cNvSpPr txBox="1"/>
          <p:nvPr/>
        </p:nvSpPr>
        <p:spPr>
          <a:xfrm>
            <a:off x="457200" y="973510"/>
            <a:ext cx="114401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  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点击【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发送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】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按钮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。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出现选择部门副职审核界面，点击确定进行下一步流程。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如图所示：</a:t>
            </a:r>
          </a:p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E3768CD-22F2-4547-AF9F-772A1795C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A1D8DDA-2968-4C35-A03D-8FBA94D58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444978"/>
            <a:ext cx="10744200" cy="525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0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8" y="228601"/>
            <a:ext cx="433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校级发文流程图（样板）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E3768CD-22F2-4547-AF9F-772A1795C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17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DFFA465-2B72-4A12-9644-195046661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1" y="1593274"/>
            <a:ext cx="12217401" cy="4129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35527" y="1981200"/>
            <a:ext cx="16625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6254" y="1939635"/>
            <a:ext cx="2008909" cy="166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flipV="1">
            <a:off x="0" y="1620980"/>
            <a:ext cx="1648691" cy="110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8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7" y="228601"/>
            <a:ext cx="10690401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部门发文</a:t>
            </a:r>
            <a:r>
              <a:rPr lang="zh-CN" altLang="en-US" sz="2400" b="1" dirty="0">
                <a:solidFill>
                  <a:srgbClr val="FF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（部门发文的公文编辑和校级发文相同，就不在此展示）</a:t>
            </a:r>
            <a:endParaRPr lang="en-US" altLang="zh-CN" sz="2400" b="1" dirty="0">
              <a:solidFill>
                <a:srgbClr val="FF0000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从【个人空间】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——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【新建表单】中选择需要发起的公文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，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进入公文发起界面，填写具体内容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。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如图所示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：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（新增分管校领导意见）</a:t>
            </a:r>
            <a:endParaRPr lang="zh-CN" altLang="zh-CN" sz="2000" b="1" dirty="0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endParaRPr lang="en-US" altLang="zh-CN" sz="3200" b="1" dirty="0">
              <a:solidFill>
                <a:schemeClr val="accent6">
                  <a:lumMod val="5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33C39E-16D6-4EE5-A617-B8978381B8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1451429"/>
            <a:ext cx="11108266" cy="491128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8F51B0E-AEA0-4037-A341-32E5065824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40"/>
          <a:stretch/>
        </p:blipFill>
        <p:spPr>
          <a:xfrm>
            <a:off x="505355" y="1451430"/>
            <a:ext cx="11144778" cy="527004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243D301-C12B-4B93-9DCE-5AF8A9A33A34}"/>
              </a:ext>
            </a:extLst>
          </p:cNvPr>
          <p:cNvSpPr txBox="1"/>
          <p:nvPr/>
        </p:nvSpPr>
        <p:spPr>
          <a:xfrm>
            <a:off x="801688" y="4074289"/>
            <a:ext cx="3727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新增分管校领导意见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0535758-0EAD-48F9-BA73-9AE4D0517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04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8" y="228601"/>
            <a:ext cx="433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部门发文流程图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0535758-0EAD-48F9-BA73-9AE4D0517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19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4E6CA30-F026-486E-AE07-795D5B4A0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19" y="1054675"/>
            <a:ext cx="13345610" cy="481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矩形 143"/>
          <p:cNvSpPr/>
          <p:nvPr/>
        </p:nvSpPr>
        <p:spPr>
          <a:xfrm>
            <a:off x="4040188" y="0"/>
            <a:ext cx="410845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3" name="矩形 142"/>
          <p:cNvSpPr/>
          <p:nvPr/>
        </p:nvSpPr>
        <p:spPr>
          <a:xfrm>
            <a:off x="-7938" y="0"/>
            <a:ext cx="4048126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5" name="矩形 144"/>
          <p:cNvSpPr/>
          <p:nvPr/>
        </p:nvSpPr>
        <p:spPr>
          <a:xfrm>
            <a:off x="8148638" y="0"/>
            <a:ext cx="405797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6" name="矩形 145"/>
          <p:cNvSpPr/>
          <p:nvPr/>
        </p:nvSpPr>
        <p:spPr>
          <a:xfrm>
            <a:off x="-47631" y="1"/>
            <a:ext cx="4092582" cy="1529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7" name="矩形 146"/>
          <p:cNvSpPr/>
          <p:nvPr/>
        </p:nvSpPr>
        <p:spPr>
          <a:xfrm>
            <a:off x="4040188" y="-6349"/>
            <a:ext cx="4111625" cy="1611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8" name="矩形 147"/>
          <p:cNvSpPr/>
          <p:nvPr/>
        </p:nvSpPr>
        <p:spPr>
          <a:xfrm>
            <a:off x="8143875" y="0"/>
            <a:ext cx="4094162" cy="1548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7"/>
          <a:srcRect t="2054" b="3954"/>
          <a:stretch/>
        </p:blipFill>
        <p:spPr>
          <a:xfrm>
            <a:off x="133512" y="-6349"/>
            <a:ext cx="13031536" cy="6993752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4" name="矩形 63"/>
          <p:cNvSpPr/>
          <p:nvPr/>
        </p:nvSpPr>
        <p:spPr>
          <a:xfrm>
            <a:off x="-20640" y="6703208"/>
            <a:ext cx="4060827" cy="15479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8139113" y="6702425"/>
            <a:ext cx="4084956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686736" y="1473747"/>
            <a:ext cx="76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01</a:t>
            </a:r>
            <a:endParaRPr lang="zh-CN" altLang="en-US" sz="3600" dirty="0">
              <a:solidFill>
                <a:schemeClr val="accent6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5712866" y="1509903"/>
            <a:ext cx="4739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PC </a:t>
            </a:r>
            <a:r>
              <a:rPr lang="zh-CN" altLang="zh-CN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端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、手机端</a:t>
            </a:r>
            <a:r>
              <a:rPr lang="zh-CN" altLang="zh-CN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操作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grpSp>
        <p:nvGrpSpPr>
          <p:cNvPr id="31" name="PA_组合 30"/>
          <p:cNvGrpSpPr/>
          <p:nvPr>
            <p:custDataLst>
              <p:tags r:id="rId2"/>
            </p:custDataLst>
          </p:nvPr>
        </p:nvGrpSpPr>
        <p:grpSpPr>
          <a:xfrm>
            <a:off x="-2491734" y="1990794"/>
            <a:ext cx="5363030" cy="2670630"/>
            <a:chOff x="-2491734" y="1990794"/>
            <a:chExt cx="5363030" cy="2670630"/>
          </a:xfrm>
        </p:grpSpPr>
        <p:sp>
          <p:nvSpPr>
            <p:cNvPr id="26" name="任意多边形: 形状 25"/>
            <p:cNvSpPr/>
            <p:nvPr/>
          </p:nvSpPr>
          <p:spPr>
            <a:xfrm>
              <a:off x="-2491734" y="1990794"/>
              <a:ext cx="5363030" cy="2670630"/>
            </a:xfrm>
            <a:custGeom>
              <a:avLst/>
              <a:gdLst/>
              <a:ahLst/>
              <a:cxnLst/>
              <a:rect l="0" t="0" r="0" b="0"/>
              <a:pathLst>
                <a:path w="5363030" h="2670630">
                  <a:moveTo>
                    <a:pt x="0" y="0"/>
                  </a:moveTo>
                  <a:lnTo>
                    <a:pt x="5363029" y="0"/>
                  </a:lnTo>
                  <a:lnTo>
                    <a:pt x="5363029" y="2670629"/>
                  </a:lnTo>
                  <a:lnTo>
                    <a:pt x="0" y="2670629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PA_菱形 7"/>
            <p:cNvSpPr/>
            <p:nvPr>
              <p:custDataLst>
                <p:tags r:id="rId4"/>
              </p:custDataLst>
            </p:nvPr>
          </p:nvSpPr>
          <p:spPr>
            <a:xfrm>
              <a:off x="200667" y="1990794"/>
              <a:ext cx="2670629" cy="2670629"/>
            </a:xfrm>
            <a:prstGeom prst="diamond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任意多边形: 形状 31"/>
          <p:cNvSpPr/>
          <p:nvPr/>
        </p:nvSpPr>
        <p:spPr>
          <a:xfrm>
            <a:off x="-2147483648" y="911801"/>
            <a:ext cx="2147483647" cy="1739390"/>
          </a:xfrm>
          <a:custGeom>
            <a:avLst/>
            <a:gdLst/>
            <a:ahLst/>
            <a:cxnLst/>
            <a:rect l="0" t="0" r="0" b="0"/>
            <a:pathLst>
              <a:path w="2147483647" h="1739390">
                <a:moveTo>
                  <a:pt x="2147483647" y="0"/>
                </a:moveTo>
                <a:lnTo>
                  <a:pt x="0" y="0"/>
                </a:lnTo>
                <a:lnTo>
                  <a:pt x="0" y="1739389"/>
                </a:lnTo>
                <a:lnTo>
                  <a:pt x="2147483647" y="1739389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" name="任意多边形: 形状 32"/>
          <p:cNvSpPr/>
          <p:nvPr/>
        </p:nvSpPr>
        <p:spPr>
          <a:xfrm>
            <a:off x="-2147483648" y="911801"/>
            <a:ext cx="2147483647" cy="1739390"/>
          </a:xfrm>
          <a:custGeom>
            <a:avLst/>
            <a:gdLst/>
            <a:ahLst/>
            <a:cxnLst/>
            <a:rect l="0" t="0" r="0" b="0"/>
            <a:pathLst>
              <a:path w="2147483647" h="1739390">
                <a:moveTo>
                  <a:pt x="2147483647" y="0"/>
                </a:moveTo>
                <a:lnTo>
                  <a:pt x="0" y="0"/>
                </a:lnTo>
                <a:lnTo>
                  <a:pt x="0" y="1739389"/>
                </a:lnTo>
                <a:lnTo>
                  <a:pt x="2147483647" y="1739389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4" name="任意多边形: 形状 33"/>
          <p:cNvSpPr/>
          <p:nvPr/>
        </p:nvSpPr>
        <p:spPr>
          <a:xfrm>
            <a:off x="-2147483648" y="911801"/>
            <a:ext cx="2147483647" cy="1739390"/>
          </a:xfrm>
          <a:custGeom>
            <a:avLst/>
            <a:gdLst/>
            <a:ahLst/>
            <a:cxnLst/>
            <a:rect l="0" t="0" r="0" b="0"/>
            <a:pathLst>
              <a:path w="2147483647" h="1739390">
                <a:moveTo>
                  <a:pt x="2147483647" y="0"/>
                </a:moveTo>
                <a:lnTo>
                  <a:pt x="0" y="0"/>
                </a:lnTo>
                <a:lnTo>
                  <a:pt x="0" y="1739389"/>
                </a:lnTo>
                <a:lnTo>
                  <a:pt x="2147483647" y="1739389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4" name="任意多边形: 形状 43"/>
          <p:cNvSpPr/>
          <p:nvPr/>
        </p:nvSpPr>
        <p:spPr>
          <a:xfrm>
            <a:off x="-2147483648" y="911801"/>
            <a:ext cx="2147483647" cy="1739390"/>
          </a:xfrm>
          <a:custGeom>
            <a:avLst/>
            <a:gdLst/>
            <a:ahLst/>
            <a:cxnLst/>
            <a:rect l="0" t="0" r="0" b="0"/>
            <a:pathLst>
              <a:path w="2147483647" h="1739390">
                <a:moveTo>
                  <a:pt x="2147483647" y="0"/>
                </a:moveTo>
                <a:lnTo>
                  <a:pt x="0" y="0"/>
                </a:lnTo>
                <a:lnTo>
                  <a:pt x="0" y="1739389"/>
                </a:lnTo>
                <a:lnTo>
                  <a:pt x="2147483647" y="1739389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6" name="PA_矩形 45"/>
          <p:cNvSpPr/>
          <p:nvPr>
            <p:custDataLst>
              <p:tags r:id="rId3"/>
            </p:custDataLst>
          </p:nvPr>
        </p:nvSpPr>
        <p:spPr>
          <a:xfrm>
            <a:off x="12238037" y="391212"/>
            <a:ext cx="36000" cy="6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4686736" y="2479875"/>
            <a:ext cx="76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02</a:t>
            </a:r>
            <a:endParaRPr lang="zh-CN" altLang="en-US" sz="3600" dirty="0">
              <a:solidFill>
                <a:schemeClr val="accent6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5712866" y="2516031"/>
            <a:ext cx="4739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发文模块</a:t>
            </a:r>
          </a:p>
        </p:txBody>
      </p:sp>
      <p:sp>
        <p:nvSpPr>
          <p:cNvPr id="67" name="文本框 66"/>
          <p:cNvSpPr txBox="1"/>
          <p:nvPr/>
        </p:nvSpPr>
        <p:spPr>
          <a:xfrm>
            <a:off x="4686736" y="3492038"/>
            <a:ext cx="76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03</a:t>
            </a:r>
            <a:endParaRPr lang="zh-CN" altLang="en-US" sz="3600" dirty="0">
              <a:solidFill>
                <a:schemeClr val="accent6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5712866" y="3528194"/>
            <a:ext cx="4739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用印管理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4686736" y="4592101"/>
            <a:ext cx="76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04</a:t>
            </a:r>
            <a:endParaRPr lang="zh-CN" altLang="en-US" sz="3600" dirty="0">
              <a:solidFill>
                <a:schemeClr val="accent6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5712866" y="4628257"/>
            <a:ext cx="5307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协同工作</a:t>
            </a:r>
          </a:p>
        </p:txBody>
      </p:sp>
      <p:sp>
        <p:nvSpPr>
          <p:cNvPr id="65" name="矩形 64"/>
          <p:cNvSpPr/>
          <p:nvPr/>
        </p:nvSpPr>
        <p:spPr>
          <a:xfrm>
            <a:off x="4040187" y="6703207"/>
            <a:ext cx="4108451" cy="15479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B5B3860-03A0-409F-BB68-C81805F6A51A}"/>
              </a:ext>
            </a:extLst>
          </p:cNvPr>
          <p:cNvSpPr txBox="1"/>
          <p:nvPr/>
        </p:nvSpPr>
        <p:spPr>
          <a:xfrm>
            <a:off x="786385" y="2975405"/>
            <a:ext cx="1839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200" b="1" dirty="0">
                <a:solidFill>
                  <a:schemeClr val="tx2">
                    <a:lumMod val="50000"/>
                  </a:schemeClr>
                </a:solidFill>
                <a:ea typeface="思源黑体 CN Light" panose="020B0300000000000000" pitchFamily="34" charset="-122"/>
              </a:rPr>
              <a:t>总流程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8B3BFCE-39CB-4543-AA43-70F52161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1DB7-F3D9-48CB-8617-87E748E9288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8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4" grpId="1" animBg="1"/>
      <p:bldP spid="146" grpId="0" animBg="1"/>
      <p:bldP spid="147" grpId="0" animBg="1"/>
      <p:bldP spid="148" grpId="0" animBg="1"/>
      <p:bldP spid="64" grpId="0" animBg="1"/>
      <p:bldP spid="66" grpId="0" animBg="1"/>
      <p:bldP spid="12" grpId="0"/>
      <p:bldP spid="45" grpId="0"/>
      <p:bldP spid="62" grpId="0"/>
      <p:bldP spid="63" grpId="0"/>
      <p:bldP spid="67" grpId="0"/>
      <p:bldP spid="68" grpId="0"/>
      <p:bldP spid="69" grpId="0"/>
      <p:bldP spid="70" grpId="0"/>
      <p:bldP spid="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/>
          <a:srcRect t="2054" b="3954"/>
          <a:stretch/>
        </p:blipFill>
        <p:spPr>
          <a:xfrm>
            <a:off x="27781" y="47350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3327831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8" y="238058"/>
            <a:ext cx="3668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zh-CN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公文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的</a:t>
            </a:r>
            <a:r>
              <a:rPr lang="zh-CN" altLang="zh-CN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编号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、</a:t>
            </a:r>
            <a:r>
              <a:rPr lang="zh-CN" altLang="zh-CN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套红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F0BA67B-5F48-4634-9825-80049931DD40}"/>
              </a:ext>
            </a:extLst>
          </p:cNvPr>
          <p:cNvSpPr txBox="1"/>
          <p:nvPr/>
        </p:nvSpPr>
        <p:spPr>
          <a:xfrm>
            <a:off x="457199" y="965987"/>
            <a:ext cx="10628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登录系统后，从【个人空间】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——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【待办公文】中选择需要处理的公文。点击文件标题后，进入公文处理界面，查看是否为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正文</a:t>
            </a:r>
            <a:r>
              <a:rPr lang="zh-CN" altLang="zh-CN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套红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节点。如图所示：</a:t>
            </a:r>
          </a:p>
        </p:txBody>
      </p:sp>
      <p:pic>
        <p:nvPicPr>
          <p:cNvPr id="14" name="image18.png">
            <a:extLst>
              <a:ext uri="{FF2B5EF4-FFF2-40B4-BE49-F238E27FC236}">
                <a16:creationId xmlns:a16="http://schemas.microsoft.com/office/drawing/2014/main" id="{22BEDB7D-B875-41D8-BFB9-5D5D19F2524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675" y="2130478"/>
            <a:ext cx="7767275" cy="4680172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D8A666-5091-45EC-ACAE-C36E98103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20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06FC9E-8F7A-4B1A-A679-88E6AE31F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7253" y="2130478"/>
            <a:ext cx="6799969" cy="461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0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/>
          <a:srcRect t="2054" b="3954"/>
          <a:stretch/>
        </p:blipFill>
        <p:spPr>
          <a:xfrm>
            <a:off x="27781" y="47350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3327831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11848" y="238058"/>
            <a:ext cx="3668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zh-CN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公文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的</a:t>
            </a:r>
            <a:r>
              <a:rPr lang="zh-CN" altLang="zh-CN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编号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F0BA67B-5F48-4634-9825-80049931DD40}"/>
              </a:ext>
            </a:extLst>
          </p:cNvPr>
          <p:cNvSpPr txBox="1"/>
          <p:nvPr/>
        </p:nvSpPr>
        <p:spPr>
          <a:xfrm>
            <a:off x="457200" y="915471"/>
            <a:ext cx="10787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编号：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点击正文文单中的发文编号，选择下拉框中的对应文号，系统自动带出对应编号。</a:t>
            </a:r>
            <a:endParaRPr lang="en-US" altLang="zh-CN" sz="2000" dirty="0">
              <a:solidFill>
                <a:schemeClr val="accent6">
                  <a:lumMod val="50000"/>
                </a:schemeClr>
              </a:solidFill>
              <a:latin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10CBAA9-26E1-4FD6-9756-9FC3FBB0B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21" y="1461345"/>
            <a:ext cx="11031379" cy="5134450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79E755F-FAEE-44FB-9ACF-62E1E16A4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67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/>
          <a:srcRect t="2054" b="3954"/>
          <a:stretch/>
        </p:blipFill>
        <p:spPr>
          <a:xfrm>
            <a:off x="27781" y="47350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3327831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11848" y="238058"/>
            <a:ext cx="3668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zh-CN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公文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的套红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F0BA67B-5F48-4634-9825-80049931DD40}"/>
              </a:ext>
            </a:extLst>
          </p:cNvPr>
          <p:cNvSpPr txBox="1"/>
          <p:nvPr/>
        </p:nvSpPr>
        <p:spPr>
          <a:xfrm>
            <a:off x="-123032" y="936750"/>
            <a:ext cx="10787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5770">
              <a:spcBef>
                <a:spcPts val="5"/>
              </a:spcBef>
              <a:spcAft>
                <a:spcPts val="0"/>
              </a:spcAft>
            </a:pP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套红：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点击页面右上角的【正文套红】图标，选择套红模板</a:t>
            </a:r>
            <a:r>
              <a:rPr lang="zh-CN" altLang="zh-CN" sz="2000" b="1" dirty="0">
                <a:solidFill>
                  <a:schemeClr val="accent6">
                    <a:lumMod val="50000"/>
                  </a:schemeClr>
                </a:solidFill>
                <a:ea typeface="思源黑体 CN Light" panose="020B0300000000000000" pitchFamily="34" charset="-122"/>
              </a:rPr>
              <a:t>。</a:t>
            </a:r>
          </a:p>
        </p:txBody>
      </p:sp>
      <p:pic>
        <p:nvPicPr>
          <p:cNvPr id="13" name="image28.png">
            <a:extLst>
              <a:ext uri="{FF2B5EF4-FFF2-40B4-BE49-F238E27FC236}">
                <a16:creationId xmlns:a16="http://schemas.microsoft.com/office/drawing/2014/main" id="{5876F689-6F87-4AF7-B1F3-7BB51D12B25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382615"/>
            <a:ext cx="3955903" cy="2576097"/>
          </a:xfrm>
          <a:prstGeom prst="rect">
            <a:avLst/>
          </a:prstGeom>
        </p:spPr>
      </p:pic>
      <p:pic>
        <p:nvPicPr>
          <p:cNvPr id="14" name="image29.png">
            <a:extLst>
              <a:ext uri="{FF2B5EF4-FFF2-40B4-BE49-F238E27FC236}">
                <a16:creationId xmlns:a16="http://schemas.microsoft.com/office/drawing/2014/main" id="{25EBE6A5-2DF6-4EC0-9A3F-DD81117C34C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55695" y="2584150"/>
            <a:ext cx="3482658" cy="2601215"/>
          </a:xfrm>
          <a:prstGeom prst="rect">
            <a:avLst/>
          </a:prstGeom>
        </p:spPr>
      </p:pic>
      <p:pic>
        <p:nvPicPr>
          <p:cNvPr id="15" name="image30.jpeg">
            <a:extLst>
              <a:ext uri="{FF2B5EF4-FFF2-40B4-BE49-F238E27FC236}">
                <a16:creationId xmlns:a16="http://schemas.microsoft.com/office/drawing/2014/main" id="{4A4CED7C-07FB-4F9B-A364-DD652CB4CE0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90360" y="3949107"/>
            <a:ext cx="5334000" cy="2842895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86B4BB-0293-4F53-AB9B-7F6678D39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C49AEC9-0B50-4C4C-87C4-A758946520D0}"/>
              </a:ext>
            </a:extLst>
          </p:cNvPr>
          <p:cNvSpPr txBox="1"/>
          <p:nvPr/>
        </p:nvSpPr>
        <p:spPr>
          <a:xfrm>
            <a:off x="1621763" y="1668650"/>
            <a:ext cx="356188" cy="461665"/>
          </a:xfrm>
          <a:prstGeom prst="rect">
            <a:avLst/>
          </a:prstGeom>
          <a:solidFill>
            <a:srgbClr val="FF4747"/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1</a:t>
            </a:r>
            <a:endParaRPr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2310BC6-B7A5-496C-9E38-6B526C85EB8D}"/>
              </a:ext>
            </a:extLst>
          </p:cNvPr>
          <p:cNvSpPr txBox="1"/>
          <p:nvPr/>
        </p:nvSpPr>
        <p:spPr>
          <a:xfrm>
            <a:off x="5454762" y="1967391"/>
            <a:ext cx="356188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2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1D08813-3B11-4356-8A75-EC88402A07EB}"/>
              </a:ext>
            </a:extLst>
          </p:cNvPr>
          <p:cNvSpPr txBox="1"/>
          <p:nvPr/>
        </p:nvSpPr>
        <p:spPr>
          <a:xfrm>
            <a:off x="9357360" y="3370234"/>
            <a:ext cx="356188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3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8560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/>
          <a:srcRect t="2054" b="3954"/>
          <a:stretch/>
        </p:blipFill>
        <p:spPr>
          <a:xfrm>
            <a:off x="27781" y="47350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3327831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11847" y="238058"/>
            <a:ext cx="46406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zh-CN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公文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的套红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（套红样版）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C156D1-8330-4721-BAF0-4FA855327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1436779"/>
            <a:ext cx="9543328" cy="515792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A409C44-C3D3-4170-AE54-AB526A96C9F3}"/>
              </a:ext>
            </a:extLst>
          </p:cNvPr>
          <p:cNvSpPr txBox="1"/>
          <p:nvPr/>
        </p:nvSpPr>
        <p:spPr>
          <a:xfrm>
            <a:off x="264160" y="880581"/>
            <a:ext cx="105516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套完红后，点击【返回】，回到文单界面，点击【提交】，继续流转。如图所示</a:t>
            </a:r>
            <a:r>
              <a:rPr lang="zh-CN" altLang="zh-CN" sz="2000" b="1" dirty="0">
                <a:solidFill>
                  <a:schemeClr val="accent6">
                    <a:lumMod val="50000"/>
                  </a:schemeClr>
                </a:solidFill>
                <a:ea typeface="思源黑体 CN Light" panose="020B0300000000000000" pitchFamily="34" charset="-122"/>
              </a:rPr>
              <a:t>：</a:t>
            </a:r>
          </a:p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D556D8-FF2A-44D0-9EAC-CC71FAC73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23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9A16ACC-6429-46C7-A57D-27F3757E9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75" y="1398901"/>
            <a:ext cx="9642251" cy="542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8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43D9968-F9A2-401A-AFF8-6F9DCA42E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253" y="1903764"/>
            <a:ext cx="7101122" cy="410613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/>
          <a:srcRect t="2054" b="3954"/>
          <a:stretch/>
        </p:blipFill>
        <p:spPr>
          <a:xfrm>
            <a:off x="27781" y="47350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3327831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11847" y="238058"/>
            <a:ext cx="56453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zh-CN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公文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的套红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（发起者校对样版）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A409C44-C3D3-4170-AE54-AB526A96C9F3}"/>
              </a:ext>
            </a:extLst>
          </p:cNvPr>
          <p:cNvSpPr txBox="1"/>
          <p:nvPr/>
        </p:nvSpPr>
        <p:spPr>
          <a:xfrm>
            <a:off x="264160" y="880581"/>
            <a:ext cx="105516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登录系统后，从【个人空间】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——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【待办公文】中选择需要处理的公文。如图所示：点击文件标题后，进入公文处理界面，查看是否为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修改正文 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节点。如图所示：</a:t>
            </a:r>
          </a:p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D556D8-FF2A-44D0-9EAC-CC71FAC73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24</a:t>
            </a:fld>
            <a:endParaRPr lang="zh-CN" altLang="en-US"/>
          </a:p>
        </p:txBody>
      </p:sp>
      <p:pic>
        <p:nvPicPr>
          <p:cNvPr id="17" name="image18.png">
            <a:extLst>
              <a:ext uri="{FF2B5EF4-FFF2-40B4-BE49-F238E27FC236}">
                <a16:creationId xmlns:a16="http://schemas.microsoft.com/office/drawing/2014/main" id="{31735ADD-FC88-4166-8849-F873F0A517F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1670756"/>
            <a:ext cx="10958943" cy="498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5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43D9968-F9A2-401A-AFF8-6F9DCA42E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253" y="1903764"/>
            <a:ext cx="7101122" cy="410613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/>
          <a:srcRect t="2054" b="3954"/>
          <a:stretch/>
        </p:blipFill>
        <p:spPr>
          <a:xfrm>
            <a:off x="27781" y="47350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3327831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11847" y="238058"/>
            <a:ext cx="56453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zh-CN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公文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的套红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（发起者校对样版）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A409C44-C3D3-4170-AE54-AB526A96C9F3}"/>
              </a:ext>
            </a:extLst>
          </p:cNvPr>
          <p:cNvSpPr txBox="1"/>
          <p:nvPr/>
        </p:nvSpPr>
        <p:spPr>
          <a:xfrm>
            <a:off x="264160" y="880581"/>
            <a:ext cx="111519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登录系统后，从【个人空间】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——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【待办公文】中选择需要处理的公文。点击文件标题后，进入公文处理界面，查看是否为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修改正文 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节点。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点击进入修改，最后按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【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返回键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】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提交 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如图所示：</a:t>
            </a:r>
          </a:p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D556D8-FF2A-44D0-9EAC-CC71FAC73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25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5B545C8-51F3-423F-9670-15BCF4B6E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" y="1670756"/>
            <a:ext cx="11408551" cy="513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1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/>
          <a:srcRect t="2054" b="3954"/>
          <a:stretch/>
        </p:blipFill>
        <p:spPr>
          <a:xfrm>
            <a:off x="27781" y="47350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3327831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11848" y="238058"/>
            <a:ext cx="3668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zh-CN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公文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的发布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CBBDBA-BB1D-4041-ACE0-8D6161723C34}"/>
              </a:ext>
            </a:extLst>
          </p:cNvPr>
          <p:cNvSpPr txBox="1"/>
          <p:nvPr/>
        </p:nvSpPr>
        <p:spPr>
          <a:xfrm>
            <a:off x="355600" y="934958"/>
            <a:ext cx="919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登录系统后，从【个人空间】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——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【待办公文】中选择需要处理的公文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.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点击文件标题后，进入公文处理界面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。</a:t>
            </a:r>
            <a:endParaRPr lang="zh-CN" altLang="zh-CN" sz="2000" b="1" dirty="0">
              <a:solidFill>
                <a:schemeClr val="accent6">
                  <a:lumMod val="50000"/>
                </a:schemeClr>
              </a:solidFill>
              <a:ea typeface="思源黑体 CN Light" panose="020B0300000000000000" pitchFamily="34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F68511-9234-4104-BEBF-D12834BB8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26</a:t>
            </a:fld>
            <a:endParaRPr lang="zh-CN" altLang="en-US"/>
          </a:p>
        </p:txBody>
      </p:sp>
      <p:pic>
        <p:nvPicPr>
          <p:cNvPr id="19" name="image18.png">
            <a:extLst>
              <a:ext uri="{FF2B5EF4-FFF2-40B4-BE49-F238E27FC236}">
                <a16:creationId xmlns:a16="http://schemas.microsoft.com/office/drawing/2014/main" id="{2C31849F-9458-41F6-92BD-63C99475C92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5599" y="1831751"/>
            <a:ext cx="10109201" cy="475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7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/>
          <a:srcRect t="2054" b="3954"/>
          <a:stretch/>
        </p:blipFill>
        <p:spPr>
          <a:xfrm>
            <a:off x="27781" y="47350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3327831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11848" y="238058"/>
            <a:ext cx="3668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zh-CN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公文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的发布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CBBDBA-BB1D-4041-ACE0-8D6161723C34}"/>
              </a:ext>
            </a:extLst>
          </p:cNvPr>
          <p:cNvSpPr txBox="1"/>
          <p:nvPr/>
        </p:nvSpPr>
        <p:spPr>
          <a:xfrm>
            <a:off x="326384" y="818043"/>
            <a:ext cx="11388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在页面右上角点击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【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转公告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】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，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在系统出现的清除修 改痕迹的弹框时，点击【确定】，最后点击需要发布的版块、发布范围并勾选上</a:t>
            </a:r>
            <a:r>
              <a:rPr lang="zh-CN" altLang="zh-CN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记录阅读信息、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显示发布人、</a:t>
            </a:r>
            <a:r>
              <a:rPr lang="zh-CN" altLang="zh-CN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允许打印、正文转 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PDF</a:t>
            </a:r>
            <a:r>
              <a:rPr lang="zh-CN" altLang="zh-CN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，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最后点击确定发布公文 。公文发布后，若系统出现发布成功的弹框，即表示公文发布成功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，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点击【确定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】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 。</a:t>
            </a:r>
          </a:p>
          <a:p>
            <a:endParaRPr lang="zh-CN" altLang="zh-CN" sz="2000" b="1" dirty="0">
              <a:solidFill>
                <a:schemeClr val="accent6">
                  <a:lumMod val="50000"/>
                </a:schemeClr>
              </a:solidFill>
              <a:ea typeface="思源黑体 CN Light" panose="020B0300000000000000" pitchFamily="34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D9102B-8EBB-4886-AE85-65E8D86DA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27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88361EF-25CC-4D98-93AE-3CB80E211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64" y="2142042"/>
            <a:ext cx="8928726" cy="45254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7D36966-EA9B-4AAD-943B-78ACB372D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20" y="2094029"/>
            <a:ext cx="8928726" cy="46252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0BFC3C-5EF7-48D3-B7CF-609184DC2E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20" y="2048943"/>
            <a:ext cx="8928726" cy="470748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0BEE4DA-0C25-4356-BD43-2E53587D8E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20" y="2091853"/>
            <a:ext cx="8991070" cy="460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矩形 143"/>
          <p:cNvSpPr/>
          <p:nvPr/>
        </p:nvSpPr>
        <p:spPr>
          <a:xfrm>
            <a:off x="4040189" y="-6350"/>
            <a:ext cx="4098924" cy="68706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3" name="矩形 142"/>
          <p:cNvSpPr/>
          <p:nvPr/>
        </p:nvSpPr>
        <p:spPr>
          <a:xfrm>
            <a:off x="-7939" y="0"/>
            <a:ext cx="4052889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5" name="矩形 144"/>
          <p:cNvSpPr/>
          <p:nvPr/>
        </p:nvSpPr>
        <p:spPr>
          <a:xfrm>
            <a:off x="8139113" y="0"/>
            <a:ext cx="4092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6" name="矩形 145"/>
          <p:cNvSpPr/>
          <p:nvPr/>
        </p:nvSpPr>
        <p:spPr>
          <a:xfrm>
            <a:off x="4763" y="1"/>
            <a:ext cx="4040188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7" name="矩形 146"/>
          <p:cNvSpPr/>
          <p:nvPr/>
        </p:nvSpPr>
        <p:spPr>
          <a:xfrm>
            <a:off x="4040188" y="-6349"/>
            <a:ext cx="4111625" cy="1611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8" name="矩形 147"/>
          <p:cNvSpPr/>
          <p:nvPr/>
        </p:nvSpPr>
        <p:spPr>
          <a:xfrm>
            <a:off x="8143875" y="1"/>
            <a:ext cx="4048125" cy="15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4"/>
          <a:srcRect t="2054" b="3954"/>
          <a:stretch/>
        </p:blipFill>
        <p:spPr>
          <a:xfrm>
            <a:off x="-12700" y="154801"/>
            <a:ext cx="12244388" cy="6547625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4" name="矩形 63"/>
          <p:cNvSpPr/>
          <p:nvPr/>
        </p:nvSpPr>
        <p:spPr>
          <a:xfrm>
            <a:off x="-12701" y="6702425"/>
            <a:ext cx="4057333" cy="1547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4044950" y="6702425"/>
            <a:ext cx="4098925" cy="16827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8144193" y="6702425"/>
            <a:ext cx="4079874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3541455" y="2386189"/>
            <a:ext cx="387798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dirty="0"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</a:rPr>
              <a:t>用印管理操作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037307" y="3770449"/>
            <a:ext cx="3835766" cy="1955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用印申请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用印申请审批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回退用印申请的修改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</p:txBody>
      </p:sp>
      <p:cxnSp>
        <p:nvCxnSpPr>
          <p:cNvPr id="19" name="PA_直接连接符 18"/>
          <p:cNvCxnSpPr>
            <a:cxnSpLocks/>
          </p:cNvCxnSpPr>
          <p:nvPr>
            <p:custDataLst>
              <p:tags r:id="rId1"/>
            </p:custDataLst>
          </p:nvPr>
        </p:nvCxnSpPr>
        <p:spPr>
          <a:xfrm flipH="1" flipV="1">
            <a:off x="1881188" y="2084564"/>
            <a:ext cx="5172755" cy="4704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3614228" y="3460086"/>
            <a:ext cx="5354637" cy="301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任意多边形 53"/>
          <p:cNvSpPr/>
          <p:nvPr/>
        </p:nvSpPr>
        <p:spPr>
          <a:xfrm rot="3259845">
            <a:off x="10052739" y="3448023"/>
            <a:ext cx="379682" cy="655599"/>
          </a:xfrm>
          <a:custGeom>
            <a:avLst/>
            <a:gdLst>
              <a:gd name="connsiteX0" fmla="*/ 0 w 470364"/>
              <a:gd name="connsiteY0" fmla="*/ 769750 h 769750"/>
              <a:gd name="connsiteX1" fmla="*/ 0 w 470364"/>
              <a:gd name="connsiteY1" fmla="*/ 3 h 769750"/>
              <a:gd name="connsiteX2" fmla="*/ 1 w 470364"/>
              <a:gd name="connsiteY2" fmla="*/ 0 h 769750"/>
              <a:gd name="connsiteX3" fmla="*/ 470364 w 470364"/>
              <a:gd name="connsiteY3" fmla="*/ 769750 h 76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364" h="769750">
                <a:moveTo>
                  <a:pt x="0" y="769750"/>
                </a:moveTo>
                <a:lnTo>
                  <a:pt x="0" y="3"/>
                </a:lnTo>
                <a:lnTo>
                  <a:pt x="1" y="0"/>
                </a:lnTo>
                <a:lnTo>
                  <a:pt x="470364" y="7697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7" name="任意多边形 54"/>
          <p:cNvSpPr/>
          <p:nvPr/>
        </p:nvSpPr>
        <p:spPr>
          <a:xfrm rot="5050286">
            <a:off x="10419938" y="1398579"/>
            <a:ext cx="649287" cy="1060450"/>
          </a:xfrm>
          <a:custGeom>
            <a:avLst/>
            <a:gdLst>
              <a:gd name="connsiteX0" fmla="*/ 0 w 470364"/>
              <a:gd name="connsiteY0" fmla="*/ 769750 h 769750"/>
              <a:gd name="connsiteX1" fmla="*/ 0 w 470364"/>
              <a:gd name="connsiteY1" fmla="*/ 3 h 769750"/>
              <a:gd name="connsiteX2" fmla="*/ 1 w 470364"/>
              <a:gd name="connsiteY2" fmla="*/ 0 h 769750"/>
              <a:gd name="connsiteX3" fmla="*/ 470364 w 470364"/>
              <a:gd name="connsiteY3" fmla="*/ 769750 h 76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364" h="769750">
                <a:moveTo>
                  <a:pt x="0" y="769750"/>
                </a:moveTo>
                <a:lnTo>
                  <a:pt x="0" y="3"/>
                </a:lnTo>
                <a:lnTo>
                  <a:pt x="1" y="0"/>
                </a:lnTo>
                <a:lnTo>
                  <a:pt x="470364" y="769750"/>
                </a:lnTo>
                <a:close/>
              </a:path>
            </a:pathLst>
          </a:cu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2517828" y="2416299"/>
            <a:ext cx="864000" cy="864000"/>
            <a:chOff x="2517828" y="1926040"/>
            <a:chExt cx="864000" cy="864000"/>
          </a:xfrm>
        </p:grpSpPr>
        <p:sp>
          <p:nvSpPr>
            <p:cNvPr id="25" name="矩形 24"/>
            <p:cNvSpPr/>
            <p:nvPr/>
          </p:nvSpPr>
          <p:spPr>
            <a:xfrm rot="5400000">
              <a:off x="2517828" y="1926040"/>
              <a:ext cx="864000" cy="864000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545525" y="2004097"/>
              <a:ext cx="8086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40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任意多边形 54"/>
          <p:cNvSpPr/>
          <p:nvPr/>
        </p:nvSpPr>
        <p:spPr>
          <a:xfrm rot="20313339">
            <a:off x="1376723" y="2964926"/>
            <a:ext cx="649287" cy="1060450"/>
          </a:xfrm>
          <a:custGeom>
            <a:avLst/>
            <a:gdLst>
              <a:gd name="connsiteX0" fmla="*/ 0 w 470364"/>
              <a:gd name="connsiteY0" fmla="*/ 769750 h 769750"/>
              <a:gd name="connsiteX1" fmla="*/ 0 w 470364"/>
              <a:gd name="connsiteY1" fmla="*/ 3 h 769750"/>
              <a:gd name="connsiteX2" fmla="*/ 1 w 470364"/>
              <a:gd name="connsiteY2" fmla="*/ 0 h 769750"/>
              <a:gd name="connsiteX3" fmla="*/ 470364 w 470364"/>
              <a:gd name="connsiteY3" fmla="*/ 769750 h 76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364" h="769750">
                <a:moveTo>
                  <a:pt x="0" y="769750"/>
                </a:moveTo>
                <a:lnTo>
                  <a:pt x="0" y="3"/>
                </a:lnTo>
                <a:lnTo>
                  <a:pt x="1" y="0"/>
                </a:lnTo>
                <a:lnTo>
                  <a:pt x="470364" y="769750"/>
                </a:lnTo>
                <a:close/>
              </a:path>
            </a:pathLst>
          </a:cu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5FC6155-3FDC-454E-B8F2-D19B4EE2E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1DB7-F3D9-48CB-8617-87E748E92883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66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4" grpId="1" animBg="1"/>
      <p:bldP spid="146" grpId="0" animBg="1"/>
      <p:bldP spid="148" grpId="0" animBg="1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8" y="228600"/>
            <a:ext cx="3668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用印申请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63DB0B1-5ED8-40C8-BEA5-890ED92EE904}"/>
              </a:ext>
            </a:extLst>
          </p:cNvPr>
          <p:cNvSpPr txBox="1"/>
          <p:nvPr/>
        </p:nvSpPr>
        <p:spPr>
          <a:xfrm>
            <a:off x="-124690" y="756747"/>
            <a:ext cx="11853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5770">
              <a:spcBef>
                <a:spcPts val="5"/>
              </a:spcBef>
              <a:spcAft>
                <a:spcPts val="0"/>
              </a:spcAft>
            </a:pPr>
            <a:r>
              <a:rPr lang="zh-CN" altLang="zh-CN" sz="20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登录系统后，用户可从功能菜单区域的【用印</a:t>
            </a:r>
            <a:r>
              <a:rPr lang="zh-CN" altLang="en-US" sz="20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管理</a:t>
            </a:r>
            <a:r>
              <a:rPr lang="zh-CN" altLang="zh-CN" sz="20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】中，选择【</a:t>
            </a:r>
            <a:r>
              <a:rPr lang="zh-CN" altLang="en-US" sz="20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用印</a:t>
            </a:r>
            <a:r>
              <a:rPr lang="zh-CN" altLang="zh-CN" sz="20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申请】，或者从【新建表单】中选择【申请单】，点击发起申请。</a:t>
            </a:r>
            <a:r>
              <a:rPr lang="zh-CN" altLang="en-US" sz="20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分为</a:t>
            </a:r>
            <a:r>
              <a:rPr lang="zh-CN" altLang="en-US" sz="2000" b="1" dirty="0">
                <a:solidFill>
                  <a:srgbClr val="FF0000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非科研</a:t>
            </a:r>
            <a:r>
              <a:rPr lang="zh-CN" altLang="en-US" sz="20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和</a:t>
            </a:r>
            <a:r>
              <a:rPr lang="zh-CN" altLang="en-US" sz="2000" b="1" dirty="0">
                <a:solidFill>
                  <a:srgbClr val="FF0000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科研</a:t>
            </a:r>
            <a:r>
              <a:rPr lang="zh-CN" altLang="en-US" sz="2000" dirty="0">
                <a:latin typeface="宋体" panose="02010600030101010101" pitchFamily="2" charset="-122"/>
              </a:rPr>
              <a:t>两块 </a:t>
            </a:r>
            <a:r>
              <a:rPr lang="zh-CN" altLang="zh-CN" sz="20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如图所示</a:t>
            </a:r>
            <a:r>
              <a:rPr lang="zh-CN" altLang="en-US" sz="20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endParaRPr lang="zh-CN" altLang="en-US" sz="2000" dirty="0">
              <a:latin typeface="宋体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04A730-7C64-4083-B9BE-61A0AE2DB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44" y="1464633"/>
            <a:ext cx="11280334" cy="5164767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1FEEEF-D16E-43DC-B926-2A7E230A2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74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矩形 143"/>
          <p:cNvSpPr/>
          <p:nvPr/>
        </p:nvSpPr>
        <p:spPr>
          <a:xfrm>
            <a:off x="4040189" y="-6350"/>
            <a:ext cx="4098924" cy="68706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3" name="矩形 142"/>
          <p:cNvSpPr/>
          <p:nvPr/>
        </p:nvSpPr>
        <p:spPr>
          <a:xfrm>
            <a:off x="-7939" y="0"/>
            <a:ext cx="4052889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5" name="矩形 144"/>
          <p:cNvSpPr/>
          <p:nvPr/>
        </p:nvSpPr>
        <p:spPr>
          <a:xfrm>
            <a:off x="8139113" y="0"/>
            <a:ext cx="4092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6" name="矩形 145"/>
          <p:cNvSpPr/>
          <p:nvPr/>
        </p:nvSpPr>
        <p:spPr>
          <a:xfrm>
            <a:off x="4763" y="1"/>
            <a:ext cx="4040188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7" name="矩形 146"/>
          <p:cNvSpPr/>
          <p:nvPr/>
        </p:nvSpPr>
        <p:spPr>
          <a:xfrm>
            <a:off x="4040188" y="-6349"/>
            <a:ext cx="4111625" cy="1611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8" name="矩形 147"/>
          <p:cNvSpPr/>
          <p:nvPr/>
        </p:nvSpPr>
        <p:spPr>
          <a:xfrm>
            <a:off x="8143875" y="1"/>
            <a:ext cx="4048125" cy="15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5"/>
          <a:srcRect t="2054" b="3954"/>
          <a:stretch/>
        </p:blipFill>
        <p:spPr>
          <a:xfrm>
            <a:off x="-12700" y="154801"/>
            <a:ext cx="12244388" cy="654127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64" name="矩形 63"/>
          <p:cNvSpPr/>
          <p:nvPr/>
        </p:nvSpPr>
        <p:spPr>
          <a:xfrm>
            <a:off x="-12701" y="6702425"/>
            <a:ext cx="4057333" cy="1547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4044950" y="6702425"/>
            <a:ext cx="4098925" cy="16827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8144193" y="6702425"/>
            <a:ext cx="4079874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3541455" y="2386189"/>
            <a:ext cx="795762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PC </a:t>
            </a:r>
            <a:r>
              <a:rPr lang="zh-CN" altLang="zh-CN" sz="48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端</a:t>
            </a:r>
            <a:r>
              <a:rPr lang="zh-CN" altLang="en-US" sz="48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、手机端具体登录</a:t>
            </a:r>
            <a:r>
              <a:rPr lang="zh-CN" altLang="zh-CN" sz="48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操作</a:t>
            </a:r>
            <a:endParaRPr lang="zh-CN" altLang="en-US" sz="4800" b="1" dirty="0">
              <a:solidFill>
                <a:schemeClr val="accent6">
                  <a:lumMod val="5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759666" y="3770449"/>
            <a:ext cx="3333412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zh-CN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登录指南</a:t>
            </a:r>
            <a:r>
              <a:rPr lang="zh-CN" alt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指引</a:t>
            </a:r>
            <a:endParaRPr lang="en-US" altLang="zh-CN" sz="2400" b="1" dirty="0">
              <a:solidFill>
                <a:schemeClr val="accent3">
                  <a:lumMod val="40000"/>
                  <a:lumOff val="6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zh-CN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安装插件</a:t>
            </a:r>
            <a:r>
              <a:rPr lang="zh-CN" alt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操作</a:t>
            </a:r>
            <a:endParaRPr lang="en-US" altLang="zh-CN" sz="2400" b="1" dirty="0">
              <a:solidFill>
                <a:schemeClr val="accent3">
                  <a:lumMod val="40000"/>
                  <a:lumOff val="6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zh-CN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个人空间介绍</a:t>
            </a:r>
            <a:endParaRPr lang="en-US" altLang="zh-CN" sz="2400" b="1" dirty="0">
              <a:solidFill>
                <a:schemeClr val="accent3">
                  <a:lumMod val="40000"/>
                  <a:lumOff val="6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cxnSp>
        <p:nvCxnSpPr>
          <p:cNvPr id="19" name="PA_直接连接符 18"/>
          <p:cNvCxnSpPr>
            <a:cxnSpLocks/>
          </p:cNvCxnSpPr>
          <p:nvPr>
            <p:custDataLst>
              <p:tags r:id="rId2"/>
            </p:custDataLst>
          </p:nvPr>
        </p:nvCxnSpPr>
        <p:spPr>
          <a:xfrm flipH="1" flipV="1">
            <a:off x="1881188" y="2084564"/>
            <a:ext cx="5172755" cy="4704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3637156" y="3512430"/>
            <a:ext cx="5354637" cy="301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2517828" y="2416299"/>
            <a:ext cx="864000" cy="864000"/>
            <a:chOff x="2517828" y="1926040"/>
            <a:chExt cx="864000" cy="864000"/>
          </a:xfrm>
        </p:grpSpPr>
        <p:sp>
          <p:nvSpPr>
            <p:cNvPr id="25" name="矩形 24"/>
            <p:cNvSpPr/>
            <p:nvPr/>
          </p:nvSpPr>
          <p:spPr>
            <a:xfrm rot="5400000">
              <a:off x="2517828" y="1926040"/>
              <a:ext cx="864000" cy="864000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545525" y="2004097"/>
              <a:ext cx="8086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40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0548D5-F442-4EEB-9F52-C755F7A0E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1DB7-F3D9-48CB-8617-87E748E92883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781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4" grpId="1" animBg="1"/>
      <p:bldP spid="143" grpId="0" animBg="1"/>
      <p:bldP spid="143" grpId="1" animBg="1"/>
      <p:bldP spid="145" grpId="0" animBg="1"/>
      <p:bldP spid="145" grpId="1" animBg="1"/>
      <p:bldP spid="146" grpId="0" animBg="1"/>
      <p:bldP spid="147" grpId="0" animBg="1"/>
      <p:bldP spid="148" grpId="0" animBg="1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5C0F42B-E5CF-40E5-8A45-4A3D1DFAD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48" y="1196724"/>
            <a:ext cx="9447583" cy="5540223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6" y="228600"/>
            <a:ext cx="64570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用印申请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（非科研 用印申请单 界面）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958957F-31E3-458D-81C3-BC93B804A5EC}"/>
              </a:ext>
            </a:extLst>
          </p:cNvPr>
          <p:cNvSpPr txBox="1"/>
          <p:nvPr/>
        </p:nvSpPr>
        <p:spPr>
          <a:xfrm>
            <a:off x="0" y="734291"/>
            <a:ext cx="11089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5770" indent="457200">
              <a:spcBef>
                <a:spcPts val="5"/>
              </a:spcBef>
              <a:spcAft>
                <a:spcPts val="0"/>
              </a:spcAft>
            </a:pPr>
            <a:r>
              <a:rPr lang="zh-CN" altLang="zh-CN" sz="2000" dirty="0">
                <a:latin typeface="宋体" panose="02010600030101010101" pitchFamily="2" charset="-122"/>
              </a:rPr>
              <a:t>打开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非</a:t>
            </a:r>
            <a:r>
              <a:rPr lang="zh-CN" altLang="zh-CN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科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研</a:t>
            </a:r>
            <a:r>
              <a:rPr lang="zh-CN" altLang="zh-CN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项目</a:t>
            </a:r>
            <a:r>
              <a:rPr lang="zh-CN" altLang="zh-CN" sz="2000" dirty="0">
                <a:latin typeface="宋体" panose="02010600030101010101" pitchFamily="2" charset="-122"/>
              </a:rPr>
              <a:t>用印后，填写具体内容，上传相关附件，最后点击【发送】</a:t>
            </a:r>
            <a:r>
              <a:rPr lang="zh-CN" altLang="en-US" sz="2000" dirty="0">
                <a:latin typeface="宋体" panose="02010600030101010101" pitchFamily="2" charset="-122"/>
              </a:rPr>
              <a:t>，如图所示</a:t>
            </a:r>
            <a:r>
              <a:rPr lang="zh-CN" altLang="en-US" dirty="0">
                <a:latin typeface="宋体" panose="02010600030101010101" pitchFamily="2" charset="-122"/>
              </a:rPr>
              <a:t>：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25608FB-EABD-402B-BBAC-4CDC62B259C7}"/>
              </a:ext>
            </a:extLst>
          </p:cNvPr>
          <p:cNvSpPr txBox="1"/>
          <p:nvPr/>
        </p:nvSpPr>
        <p:spPr>
          <a:xfrm>
            <a:off x="1810352" y="3155734"/>
            <a:ext cx="1390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填写用印申请内容，其中黄色区域为必填项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4D99424-EB91-41E4-9220-A8756BE6FD98}"/>
              </a:ext>
            </a:extLst>
          </p:cNvPr>
          <p:cNvSpPr txBox="1"/>
          <p:nvPr/>
        </p:nvSpPr>
        <p:spPr>
          <a:xfrm>
            <a:off x="8615159" y="2574468"/>
            <a:ext cx="2178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查看流程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4FFAF99-F063-466C-9713-559EFF9014F5}"/>
              </a:ext>
            </a:extLst>
          </p:cNvPr>
          <p:cNvSpPr txBox="1"/>
          <p:nvPr/>
        </p:nvSpPr>
        <p:spPr>
          <a:xfrm>
            <a:off x="7791070" y="4932190"/>
            <a:ext cx="1648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上传附件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3BA3D57-078F-41AC-AA4E-8391A40F2A85}"/>
              </a:ext>
            </a:extLst>
          </p:cNvPr>
          <p:cNvSpPr txBox="1"/>
          <p:nvPr/>
        </p:nvSpPr>
        <p:spPr>
          <a:xfrm>
            <a:off x="2493654" y="5715481"/>
            <a:ext cx="2178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勾选需要的印章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594574A-3259-443A-91CA-C69906B123A0}"/>
              </a:ext>
            </a:extLst>
          </p:cNvPr>
          <p:cNvCxnSpPr>
            <a:cxnSpLocks/>
          </p:cNvCxnSpPr>
          <p:nvPr/>
        </p:nvCxnSpPr>
        <p:spPr>
          <a:xfrm flipV="1">
            <a:off x="8968154" y="1957755"/>
            <a:ext cx="211015" cy="6124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箭头: 上 2">
            <a:extLst>
              <a:ext uri="{FF2B5EF4-FFF2-40B4-BE49-F238E27FC236}">
                <a16:creationId xmlns:a16="http://schemas.microsoft.com/office/drawing/2014/main" id="{E393CF08-4528-4E86-9489-177C5DE8D19B}"/>
              </a:ext>
            </a:extLst>
          </p:cNvPr>
          <p:cNvSpPr/>
          <p:nvPr/>
        </p:nvSpPr>
        <p:spPr>
          <a:xfrm>
            <a:off x="1008184" y="2211260"/>
            <a:ext cx="211015" cy="844061"/>
          </a:xfrm>
          <a:prstGeom prst="upArrow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722C56DC-5324-4534-A283-B0F24C4CE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-105508" y="0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8" y="228600"/>
            <a:ext cx="74504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用印申请（非科研 用印申请单 </a:t>
            </a:r>
            <a:r>
              <a:rPr lang="zh-CN" altLang="en-US" sz="2800" b="1" dirty="0">
                <a:solidFill>
                  <a:srgbClr val="FF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样板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）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722C56DC-5324-4534-A283-B0F24C4CE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31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12F3E83-577A-43B5-A756-B6B38F4BF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28018"/>
            <a:ext cx="10673643" cy="57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9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8" y="228600"/>
            <a:ext cx="74504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用印申请（非科研 用印 流程图）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722C56DC-5324-4534-A283-B0F24C4CE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32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D0C9A8A-3526-44DD-8C48-A3E725363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33" y="834946"/>
            <a:ext cx="11390311" cy="591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7" y="228600"/>
            <a:ext cx="5802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用印申请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（非科研 流程图 </a:t>
            </a:r>
            <a:r>
              <a:rPr lang="zh-CN" altLang="en-US" sz="2800" b="1" dirty="0">
                <a:solidFill>
                  <a:srgbClr val="FF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样版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）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722C56DC-5324-4534-A283-B0F24C4CE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33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BC42F56-FC74-40BD-B7C7-F96E172E2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89" y="973509"/>
            <a:ext cx="11514667" cy="524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0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7" y="228600"/>
            <a:ext cx="65022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用印申请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（科研 用印申请单 界面）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958957F-31E3-458D-81C3-BC93B804A5EC}"/>
              </a:ext>
            </a:extLst>
          </p:cNvPr>
          <p:cNvSpPr txBox="1"/>
          <p:nvPr/>
        </p:nvSpPr>
        <p:spPr>
          <a:xfrm>
            <a:off x="-634342" y="773455"/>
            <a:ext cx="11058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5770" indent="457200">
              <a:spcBef>
                <a:spcPts val="5"/>
              </a:spcBef>
              <a:spcAft>
                <a:spcPts val="0"/>
              </a:spcAft>
            </a:pPr>
            <a:r>
              <a:rPr lang="zh-CN" altLang="zh-CN" sz="2000" dirty="0">
                <a:latin typeface="宋体" panose="02010600030101010101" pitchFamily="2" charset="-122"/>
              </a:rPr>
              <a:t>打开</a:t>
            </a:r>
            <a:r>
              <a:rPr lang="zh-CN" altLang="zh-CN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科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研</a:t>
            </a:r>
            <a:r>
              <a:rPr lang="zh-CN" altLang="zh-CN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项目</a:t>
            </a:r>
            <a:r>
              <a:rPr lang="zh-CN" altLang="zh-CN" sz="2000" dirty="0">
                <a:latin typeface="宋体" panose="02010600030101010101" pitchFamily="2" charset="-122"/>
              </a:rPr>
              <a:t>用印后，填写具体内容，上传相关附件，最后点击【发送】</a:t>
            </a:r>
            <a:r>
              <a:rPr lang="zh-CN" altLang="en-US" sz="2000" dirty="0">
                <a:latin typeface="宋体" panose="02010600030101010101" pitchFamily="2" charset="-122"/>
              </a:rPr>
              <a:t>，如图所示</a:t>
            </a:r>
            <a:r>
              <a:rPr lang="zh-CN" altLang="en-US" dirty="0">
                <a:latin typeface="宋体" panose="02010600030101010101" pitchFamily="2" charset="-122"/>
              </a:rPr>
              <a:t>：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F339355-0C4C-4CA1-985D-3DCB26CD0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99" y="1225713"/>
            <a:ext cx="9992361" cy="542456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25608FB-EABD-402B-BBAC-4CDC62B259C7}"/>
              </a:ext>
            </a:extLst>
          </p:cNvPr>
          <p:cNvSpPr txBox="1"/>
          <p:nvPr/>
        </p:nvSpPr>
        <p:spPr>
          <a:xfrm>
            <a:off x="1356819" y="3055428"/>
            <a:ext cx="1390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填写用印申请内容，其中黄色区域为必填项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4FFAF99-F063-466C-9713-559EFF9014F5}"/>
              </a:ext>
            </a:extLst>
          </p:cNvPr>
          <p:cNvSpPr txBox="1"/>
          <p:nvPr/>
        </p:nvSpPr>
        <p:spPr>
          <a:xfrm>
            <a:off x="7826239" y="5108036"/>
            <a:ext cx="1648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上传附件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3BA3D57-078F-41AC-AA4E-8391A40F2A85}"/>
              </a:ext>
            </a:extLst>
          </p:cNvPr>
          <p:cNvSpPr txBox="1"/>
          <p:nvPr/>
        </p:nvSpPr>
        <p:spPr>
          <a:xfrm>
            <a:off x="1767840" y="5709971"/>
            <a:ext cx="2178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勾选需要的印章</a:t>
            </a:r>
          </a:p>
        </p:txBody>
      </p:sp>
      <p:sp>
        <p:nvSpPr>
          <p:cNvPr id="3" name="箭头: 上 2">
            <a:extLst>
              <a:ext uri="{FF2B5EF4-FFF2-40B4-BE49-F238E27FC236}">
                <a16:creationId xmlns:a16="http://schemas.microsoft.com/office/drawing/2014/main" id="{4DA8194D-DCB7-4CC1-ACB7-4FE6AA22E0FE}"/>
              </a:ext>
            </a:extLst>
          </p:cNvPr>
          <p:cNvSpPr/>
          <p:nvPr/>
        </p:nvSpPr>
        <p:spPr>
          <a:xfrm>
            <a:off x="509953" y="2203938"/>
            <a:ext cx="238981" cy="85149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D8960F2F-DA68-4C36-9DD9-4FBCC95E2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22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38378" y="228600"/>
            <a:ext cx="65812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用印申请（科研 用印申请单 </a:t>
            </a:r>
            <a:r>
              <a:rPr lang="zh-CN" altLang="en-US" sz="2800" b="1" dirty="0">
                <a:solidFill>
                  <a:srgbClr val="FF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样板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）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D8960F2F-DA68-4C36-9DD9-4FBCC95E2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35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A905089-AF93-4D4B-91DF-83EEC88A1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778" y="805190"/>
            <a:ext cx="7100711" cy="582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1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8" y="228600"/>
            <a:ext cx="62877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用印申请（科研 流程图）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D8960F2F-DA68-4C36-9DD9-4FBCC95E2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36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2849F35-39FA-4E84-AD3F-AEAFB3388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3510"/>
            <a:ext cx="12766876" cy="565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0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8" y="228600"/>
            <a:ext cx="62877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用印申请（科研 流程图 </a:t>
            </a:r>
            <a:r>
              <a:rPr lang="zh-CN" altLang="en-US" sz="3200" b="1" dirty="0">
                <a:solidFill>
                  <a:srgbClr val="FF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样板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）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D8960F2F-DA68-4C36-9DD9-4FBCC95E2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37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79FE357-1FB7-4022-85BB-2BBD5A17E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88" y="1054675"/>
            <a:ext cx="10442045" cy="516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5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8" y="228600"/>
            <a:ext cx="9403468" cy="5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用印申请审批</a:t>
            </a:r>
            <a:r>
              <a:rPr lang="zh-CN" altLang="en-US" sz="2000" b="1" dirty="0">
                <a:solidFill>
                  <a:srgbClr val="FF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（</a:t>
            </a:r>
            <a:r>
              <a:rPr lang="en-US" altLang="zh-CN" sz="2000" b="1" dirty="0">
                <a:solidFill>
                  <a:srgbClr val="FF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OA</a:t>
            </a:r>
            <a:r>
              <a:rPr lang="zh-CN" altLang="en-US" sz="2000" b="1" dirty="0">
                <a:solidFill>
                  <a:srgbClr val="FF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秘书转办）</a:t>
            </a:r>
            <a:endParaRPr lang="zh-CN" altLang="en-US" sz="3200" b="1" dirty="0">
              <a:solidFill>
                <a:srgbClr val="FF0000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ECA7C3C-8328-45FC-8F87-CD92E97369BD}"/>
              </a:ext>
            </a:extLst>
          </p:cNvPr>
          <p:cNvSpPr txBox="1"/>
          <p:nvPr/>
        </p:nvSpPr>
        <p:spPr>
          <a:xfrm>
            <a:off x="384176" y="823071"/>
            <a:ext cx="2390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查看代办事项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01E37A4-3E61-487A-822F-4998746C423D}"/>
              </a:ext>
            </a:extLst>
          </p:cNvPr>
          <p:cNvSpPr txBox="1"/>
          <p:nvPr/>
        </p:nvSpPr>
        <p:spPr>
          <a:xfrm>
            <a:off x="354648" y="1292888"/>
            <a:ext cx="10538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登录系统后，从【个人空间</a:t>
            </a:r>
            <a:r>
              <a:rPr lang="en-US" altLang="zh-CN" sz="20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】——</a:t>
            </a:r>
            <a:r>
              <a:rPr lang="zh-CN" altLang="zh-CN" sz="2000" spc="-5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【全部待办】或【待办审批】 </a:t>
            </a:r>
            <a:r>
              <a:rPr lang="zh-CN" altLang="zh-CN" sz="20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中选择需要处理的</a:t>
            </a:r>
            <a:r>
              <a:rPr lang="zh-CN" altLang="en-US" sz="20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用印申请。</a:t>
            </a:r>
            <a:endParaRPr lang="zh-CN" altLang="en-US" sz="2000" dirty="0">
              <a:latin typeface="宋体" panose="02010600030101010101" pitchFamily="2" charset="-122"/>
            </a:endParaRPr>
          </a:p>
        </p:txBody>
      </p:sp>
      <p:pic>
        <p:nvPicPr>
          <p:cNvPr id="16" name="image50.png">
            <a:extLst>
              <a:ext uri="{FF2B5EF4-FFF2-40B4-BE49-F238E27FC236}">
                <a16:creationId xmlns:a16="http://schemas.microsoft.com/office/drawing/2014/main" id="{5C534DE9-62D3-454F-AE33-9B5A9465F7D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2144005"/>
            <a:ext cx="10345149" cy="410741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FD23BC-8DDF-4FD1-BA48-7D74B7418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9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7" y="228600"/>
            <a:ext cx="61748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用印申请审批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（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OA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秘书转办 </a:t>
            </a:r>
            <a:r>
              <a:rPr lang="zh-CN" altLang="en-US" sz="2400" b="1" dirty="0">
                <a:solidFill>
                  <a:srgbClr val="FF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样板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）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01E37A4-3E61-487A-822F-4998746C423D}"/>
              </a:ext>
            </a:extLst>
          </p:cNvPr>
          <p:cNvSpPr txBox="1"/>
          <p:nvPr/>
        </p:nvSpPr>
        <p:spPr>
          <a:xfrm>
            <a:off x="629444" y="973510"/>
            <a:ext cx="83903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点击需要处理的</a:t>
            </a:r>
            <a:r>
              <a:rPr lang="zh-CN" altLang="en-US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用印申请</a:t>
            </a:r>
            <a:r>
              <a:rPr lang="zh-CN" altLang="zh-CN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，进入事项处理界面。如图所示</a:t>
            </a:r>
            <a:r>
              <a:rPr lang="zh-CN" altLang="en-US" sz="18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br>
              <a:rPr lang="en-US" altLang="zh-CN" sz="18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</a:b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2855E9-9E0C-4BA2-8922-1083D592B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39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585F8D8-BD6F-4AD7-A42A-C9D1B1270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44" y="1412791"/>
            <a:ext cx="10253045" cy="530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/>
          <a:srcRect t="2054" b="3954"/>
          <a:stretch/>
        </p:blipFill>
        <p:spPr>
          <a:xfrm>
            <a:off x="0" y="75407"/>
            <a:ext cx="12192000" cy="6858001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7" y="228600"/>
            <a:ext cx="48509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登录指南指引（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PC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端）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1587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7B9AF690-06C7-48E8-9FBA-E71C0F445100}"/>
              </a:ext>
            </a:extLst>
          </p:cNvPr>
          <p:cNvSpPr/>
          <p:nvPr/>
        </p:nvSpPr>
        <p:spPr>
          <a:xfrm>
            <a:off x="850455" y="1443480"/>
            <a:ext cx="3319720" cy="697902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B5BF3DF4-0B2B-4EE9-973A-9DC29DE71136}"/>
              </a:ext>
            </a:extLst>
          </p:cNvPr>
          <p:cNvSpPr txBox="1"/>
          <p:nvPr/>
        </p:nvSpPr>
        <p:spPr>
          <a:xfrm>
            <a:off x="457200" y="1130711"/>
            <a:ext cx="44832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accent6">
                    <a:lumMod val="50000"/>
                  </a:schemeClr>
                </a:solidFill>
                <a:ea typeface="思源黑体 CN Light" panose="020B0300000000000000" pitchFamily="34" charset="-122"/>
              </a:rPr>
              <a:t>江苏科技大学官网登陆</a:t>
            </a:r>
            <a:r>
              <a:rPr lang="zh-CN" altLang="en-US" sz="2000" b="1" dirty="0">
                <a:solidFill>
                  <a:srgbClr val="00B050"/>
                </a:solidFill>
                <a:ea typeface="思源黑体 CN Light" panose="020B0300000000000000" pitchFamily="34" charset="-122"/>
              </a:rPr>
              <a:t>（单位、家里）</a:t>
            </a:r>
            <a:endParaRPr lang="en-US" altLang="zh-CN" sz="2000" b="1" dirty="0">
              <a:solidFill>
                <a:srgbClr val="00B050"/>
              </a:solidFill>
              <a:ea typeface="思源黑体 CN Light" panose="020B0300000000000000" pitchFamily="34" charset="-122"/>
            </a:endParaRPr>
          </a:p>
          <a:p>
            <a:endParaRPr lang="en-US" altLang="zh-CN" sz="2000" b="1" dirty="0">
              <a:solidFill>
                <a:schemeClr val="accent6">
                  <a:lumMod val="50000"/>
                </a:schemeClr>
              </a:solidFill>
              <a:ea typeface="思源黑体 CN Light" panose="020B0300000000000000" pitchFamily="34" charset="-122"/>
            </a:endParaRPr>
          </a:p>
          <a:p>
            <a:r>
              <a:rPr lang="zh-CN" altLang="en-US" sz="2000" b="1" dirty="0">
                <a:solidFill>
                  <a:schemeClr val="accent6">
                    <a:lumMod val="50000"/>
                  </a:schemeClr>
                </a:solidFill>
                <a:ea typeface="思源黑体 CN Light" panose="020B0300000000000000" pitchFamily="34" charset="-122"/>
              </a:rPr>
              <a:t>登陆方式： </a:t>
            </a:r>
            <a:endParaRPr lang="en-US" altLang="zh-CN" sz="2000" b="1" dirty="0">
              <a:solidFill>
                <a:schemeClr val="accent6">
                  <a:lumMod val="50000"/>
                </a:schemeClr>
              </a:solidFill>
              <a:ea typeface="思源黑体 CN Light" panose="020B0300000000000000" pitchFamily="34" charset="-122"/>
            </a:endParaRPr>
          </a:p>
          <a:p>
            <a:r>
              <a:rPr lang="en-US" altLang="zh-CN" sz="2000" b="1" dirty="0">
                <a:solidFill>
                  <a:srgbClr val="FF0000"/>
                </a:solidFill>
                <a:ea typeface="思源黑体 CN Light" panose="020B0300000000000000" pitchFamily="34" charset="-122"/>
              </a:rPr>
              <a:t>      PC</a:t>
            </a:r>
            <a:r>
              <a:rPr lang="zh-CN" altLang="en-US" sz="2000" b="1" dirty="0">
                <a:solidFill>
                  <a:srgbClr val="FF0000"/>
                </a:solidFill>
                <a:ea typeface="思源黑体 CN Light" panose="020B0300000000000000" pitchFamily="34" charset="-122"/>
              </a:rPr>
              <a:t>端：</a:t>
            </a:r>
            <a:endParaRPr lang="en-US" altLang="zh-CN" sz="2000" b="1" dirty="0">
              <a:solidFill>
                <a:srgbClr val="FF0000"/>
              </a:solidFill>
              <a:ea typeface="思源黑体 CN Light" panose="020B0300000000000000" pitchFamily="34" charset="-122"/>
            </a:endParaRPr>
          </a:p>
          <a:p>
            <a:endParaRPr lang="en-US" altLang="zh-CN" sz="2000" b="1" dirty="0">
              <a:solidFill>
                <a:schemeClr val="accent6">
                  <a:lumMod val="50000"/>
                </a:schemeClr>
              </a:solidFill>
              <a:ea typeface="思源黑体 CN Light" panose="020B0300000000000000" pitchFamily="34" charset="-122"/>
            </a:endParaRPr>
          </a:p>
          <a:p>
            <a:endParaRPr lang="zh-CN" altLang="en-US" sz="2000" b="1" dirty="0">
              <a:solidFill>
                <a:srgbClr val="FF0000"/>
              </a:solidFill>
              <a:ea typeface="思源黑体 CN Light" panose="020B0300000000000000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664DAB5-029A-46E1-B63B-BFAFC871C7DC}"/>
              </a:ext>
            </a:extLst>
          </p:cNvPr>
          <p:cNvSpPr txBox="1"/>
          <p:nvPr/>
        </p:nvSpPr>
        <p:spPr>
          <a:xfrm>
            <a:off x="7343456" y="5615192"/>
            <a:ext cx="2795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8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zh-CN" altLang="en-US" sz="18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官网信息门户登录</a:t>
            </a:r>
            <a:r>
              <a:rPr lang="zh-CN" altLang="zh-CN" sz="18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界面）</a:t>
            </a:r>
          </a:p>
          <a:p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4ECED30-DB1E-4FCB-8C74-B935D993071D}"/>
              </a:ext>
            </a:extLst>
          </p:cNvPr>
          <p:cNvSpPr txBox="1"/>
          <p:nvPr/>
        </p:nvSpPr>
        <p:spPr>
          <a:xfrm>
            <a:off x="1275464" y="2379590"/>
            <a:ext cx="38630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 dirty="0">
                <a:solidFill>
                  <a:schemeClr val="accent6">
                    <a:lumMod val="50000"/>
                  </a:schemeClr>
                </a:solidFill>
                <a:ea typeface="思源黑体 CN Light" panose="020B0300000000000000" pitchFamily="34" charset="-122"/>
              </a:rPr>
              <a:t>用户名：信息门户登录账号</a:t>
            </a:r>
            <a:endParaRPr lang="en-US" altLang="zh-CN" sz="2000" b="1" dirty="0">
              <a:solidFill>
                <a:schemeClr val="accent6">
                  <a:lumMod val="50000"/>
                </a:schemeClr>
              </a:solidFill>
              <a:ea typeface="思源黑体 CN Light" panose="020B0300000000000000" pitchFamily="34" charset="-122"/>
            </a:endParaRPr>
          </a:p>
          <a:p>
            <a:r>
              <a:rPr lang="zh-CN" altLang="zh-CN" sz="2000" b="1" dirty="0">
                <a:solidFill>
                  <a:schemeClr val="accent6">
                    <a:lumMod val="50000"/>
                  </a:schemeClr>
                </a:solidFill>
                <a:ea typeface="思源黑体 CN Light" panose="020B0300000000000000" pitchFamily="34" charset="-122"/>
              </a:rPr>
              <a:t>密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ea typeface="思源黑体 CN Light" panose="020B0300000000000000" pitchFamily="34" charset="-122"/>
              </a:rPr>
              <a:t>    </a:t>
            </a:r>
            <a:r>
              <a:rPr lang="zh-CN" altLang="zh-CN" sz="2000" b="1" dirty="0">
                <a:solidFill>
                  <a:schemeClr val="accent6">
                    <a:lumMod val="50000"/>
                  </a:schemeClr>
                </a:solidFill>
                <a:ea typeface="思源黑体 CN Light" panose="020B0300000000000000" pitchFamily="34" charset="-122"/>
              </a:rPr>
              <a:t>码：信息门户登录密码</a:t>
            </a:r>
          </a:p>
          <a:p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857BB5F-D787-40AB-8F5B-34FE9208C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480" y="1278761"/>
            <a:ext cx="6428571" cy="4171429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993F25-8795-4D93-B6FB-891D389AF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8D7B33E-3064-4164-8E39-FE21C7F10F25}"/>
              </a:ext>
            </a:extLst>
          </p:cNvPr>
          <p:cNvSpPr txBox="1"/>
          <p:nvPr/>
        </p:nvSpPr>
        <p:spPr>
          <a:xfrm>
            <a:off x="850455" y="3785153"/>
            <a:ext cx="3330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ea typeface="思源黑体 CN Light" panose="020B0300000000000000" pitchFamily="34" charset="-122"/>
              </a:rPr>
              <a:t>手机移动</a:t>
            </a:r>
            <a:r>
              <a:rPr lang="en-US" altLang="zh-CN" sz="2000" b="1" dirty="0">
                <a:solidFill>
                  <a:srgbClr val="FF0000"/>
                </a:solidFill>
                <a:ea typeface="思源黑体 CN Light" panose="020B0300000000000000" pitchFamily="34" charset="-122"/>
              </a:rPr>
              <a:t>APP</a:t>
            </a:r>
            <a:r>
              <a:rPr lang="zh-CN" altLang="en-US" sz="2000" b="1" dirty="0">
                <a:solidFill>
                  <a:srgbClr val="FF0000"/>
                </a:solidFill>
                <a:ea typeface="思源黑体 CN Light" panose="020B0300000000000000" pitchFamily="34" charset="-122"/>
              </a:rPr>
              <a:t>微信号：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5057331-3FF2-4852-B362-74364E8C7F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24" y="3504407"/>
            <a:ext cx="1004011" cy="985067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0500BEB1-FE63-4D87-A002-74E902555BF6}"/>
              </a:ext>
            </a:extLst>
          </p:cNvPr>
          <p:cNvSpPr txBox="1"/>
          <p:nvPr/>
        </p:nvSpPr>
        <p:spPr>
          <a:xfrm>
            <a:off x="850455" y="5158920"/>
            <a:ext cx="3188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ea typeface="思源黑体 CN Light" panose="020B0300000000000000" pitchFamily="34" charset="-122"/>
              </a:rPr>
              <a:t>微信企业公众号：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E2C829C0-3B66-40F6-A721-1C3D3BB1F3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37" y="4928119"/>
            <a:ext cx="1016798" cy="101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3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iterate type="lt">
                                    <p:tmPct val="4167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  <p:bldP spid="14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8" y="228600"/>
            <a:ext cx="3668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用印申请审批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ECA7C3C-8328-45FC-8F87-CD92E97369BD}"/>
              </a:ext>
            </a:extLst>
          </p:cNvPr>
          <p:cNvSpPr txBox="1"/>
          <p:nvPr/>
        </p:nvSpPr>
        <p:spPr>
          <a:xfrm>
            <a:off x="457200" y="813027"/>
            <a:ext cx="2390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710"/>
              </a:spcBef>
              <a:buSzPts val="1300"/>
              <a:tabLst>
                <a:tab pos="623570" algn="l"/>
              </a:tabLst>
            </a:pP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提交审批结果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01E37A4-3E61-487A-822F-4998746C423D}"/>
              </a:ext>
            </a:extLst>
          </p:cNvPr>
          <p:cNvSpPr txBox="1"/>
          <p:nvPr/>
        </p:nvSpPr>
        <p:spPr>
          <a:xfrm>
            <a:off x="626622" y="1213137"/>
            <a:ext cx="10504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spc="-5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在意见签批栏中填写自己的审批意见，也可以点击【</a:t>
            </a:r>
            <a:r>
              <a:rPr lang="zh-CN" altLang="zh-CN" sz="2000" b="1" spc="-5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常用语</a:t>
            </a:r>
            <a:r>
              <a:rPr lang="zh-CN" altLang="zh-CN" sz="2000" spc="-5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】选取内置的意见， </a:t>
            </a:r>
            <a:r>
              <a:rPr lang="zh-CN" altLang="zh-CN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点【</a:t>
            </a:r>
            <a:r>
              <a:rPr lang="zh-CN" altLang="zh-CN" sz="20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提交</a:t>
            </a:r>
            <a:r>
              <a:rPr lang="zh-CN" altLang="zh-CN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】即完成事项的审批过程。如图所示</a:t>
            </a:r>
            <a:r>
              <a:rPr lang="zh-CN" altLang="en-US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endParaRPr lang="zh-CN" altLang="en-US" sz="2000" dirty="0"/>
          </a:p>
        </p:txBody>
      </p:sp>
      <p:pic>
        <p:nvPicPr>
          <p:cNvPr id="15" name="image52.png">
            <a:extLst>
              <a:ext uri="{FF2B5EF4-FFF2-40B4-BE49-F238E27FC236}">
                <a16:creationId xmlns:a16="http://schemas.microsoft.com/office/drawing/2014/main" id="{85780F99-A9B9-487A-84DF-1E86C14D610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844" y="2377051"/>
            <a:ext cx="5209857" cy="4325374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AE43BF-60BE-49AA-93BE-69A3DDEF1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39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7" y="228600"/>
            <a:ext cx="89546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回退用印申请的修改</a:t>
            </a:r>
            <a:r>
              <a:rPr lang="en-US" altLang="zh-CN" sz="2800" b="1" dirty="0">
                <a:solidFill>
                  <a:srgbClr val="C0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(</a:t>
            </a:r>
            <a:r>
              <a:rPr lang="zh-CN" altLang="en-US" sz="2800" b="1" dirty="0">
                <a:solidFill>
                  <a:srgbClr val="C0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用印申请回退给发起人时）</a:t>
            </a:r>
            <a:endParaRPr lang="zh-CN" altLang="en-US" sz="3200" dirty="0">
              <a:solidFill>
                <a:srgbClr val="C00000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DD824FE-6D30-42EF-84E6-1CEF8592DF95}"/>
              </a:ext>
            </a:extLst>
          </p:cNvPr>
          <p:cNvSpPr txBox="1"/>
          <p:nvPr/>
        </p:nvSpPr>
        <p:spPr>
          <a:xfrm>
            <a:off x="457200" y="1209000"/>
            <a:ext cx="92991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发起人可点击菜单【协同工作】，选择【待发事项】进行修改。如图所示</a:t>
            </a:r>
            <a:r>
              <a:rPr lang="zh-CN" altLang="en-US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endParaRPr lang="en-US" altLang="zh-CN" sz="2000" dirty="0">
              <a:effectLst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b="1" dirty="0">
                <a:solidFill>
                  <a:srgbClr val="00B050"/>
                </a:solidFill>
              </a:rPr>
              <a:t>（备注回退理由，及时回退给发起人，不要再提交进行下一节点，以免耽误工作进展）</a:t>
            </a:r>
          </a:p>
        </p:txBody>
      </p:sp>
      <p:pic>
        <p:nvPicPr>
          <p:cNvPr id="15" name="image53.jpeg">
            <a:extLst>
              <a:ext uri="{FF2B5EF4-FFF2-40B4-BE49-F238E27FC236}">
                <a16:creationId xmlns:a16="http://schemas.microsoft.com/office/drawing/2014/main" id="{B5E889A4-7E09-4C6F-A5A7-E1DF413577D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2473896"/>
            <a:ext cx="10293032" cy="2698723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5E709C-1173-4FC5-88B2-01644196E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5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8" y="228600"/>
            <a:ext cx="48177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回退用印申请的修改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DD824FE-6D30-42EF-84E6-1CEF8592DF95}"/>
              </a:ext>
            </a:extLst>
          </p:cNvPr>
          <p:cNvSpPr txBox="1"/>
          <p:nvPr/>
        </p:nvSpPr>
        <p:spPr>
          <a:xfrm>
            <a:off x="365760" y="1228820"/>
            <a:ext cx="1081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-5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进入</a:t>
            </a:r>
            <a:r>
              <a:rPr lang="zh-CN" altLang="zh-CN" sz="2000" spc="-5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【待发事项】中找到回退的用印申请，勾选上后， </a:t>
            </a:r>
            <a:r>
              <a:rPr lang="zh-CN" altLang="zh-CN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点击【编辑】按钮，修改申请单</a:t>
            </a:r>
            <a:r>
              <a:rPr lang="zh-CN" altLang="en-US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，重新发起用印申请。</a:t>
            </a:r>
            <a:endParaRPr lang="zh-CN" altLang="en-US" sz="2000" dirty="0"/>
          </a:p>
        </p:txBody>
      </p:sp>
      <p:pic>
        <p:nvPicPr>
          <p:cNvPr id="13" name="image54.jpeg">
            <a:extLst>
              <a:ext uri="{FF2B5EF4-FFF2-40B4-BE49-F238E27FC236}">
                <a16:creationId xmlns:a16="http://schemas.microsoft.com/office/drawing/2014/main" id="{7C61BF75-924D-46DF-B1E1-AB65F746A6A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99" y="2333531"/>
            <a:ext cx="10810239" cy="3547980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0CD04-F96F-4AF0-B4EA-445F2A3F7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72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8" y="228600"/>
            <a:ext cx="61861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查看已发送事项</a:t>
            </a:r>
            <a:r>
              <a:rPr lang="zh-CN" altLang="en-US" sz="2800" b="1" dirty="0">
                <a:solidFill>
                  <a:srgbClr val="C0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（查看用印申请）</a:t>
            </a:r>
            <a:endParaRPr lang="zh-CN" altLang="en-US" sz="3200" b="1" dirty="0">
              <a:solidFill>
                <a:srgbClr val="C00000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DD824FE-6D30-42EF-84E6-1CEF8592DF95}"/>
              </a:ext>
            </a:extLst>
          </p:cNvPr>
          <p:cNvSpPr txBox="1"/>
          <p:nvPr/>
        </p:nvSpPr>
        <p:spPr>
          <a:xfrm>
            <a:off x="457200" y="1132160"/>
            <a:ext cx="9578622" cy="415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点击菜单【协同工作】，选择【已发事项】，进入已发事项的操作界面。如图所示</a:t>
            </a:r>
            <a:endParaRPr lang="zh-CN" altLang="en-US" sz="2000" dirty="0"/>
          </a:p>
        </p:txBody>
      </p:sp>
      <p:pic>
        <p:nvPicPr>
          <p:cNvPr id="13" name="image56.jpeg">
            <a:extLst>
              <a:ext uri="{FF2B5EF4-FFF2-40B4-BE49-F238E27FC236}">
                <a16:creationId xmlns:a16="http://schemas.microsoft.com/office/drawing/2014/main" id="{3CBC72F3-A45C-4D03-9190-D31E2739153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3861" y="1548017"/>
            <a:ext cx="8243287" cy="5038927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A0812C-2010-42AA-8998-25AD14AEF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43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2DCF80A-F784-49DE-8CA2-F1709EE18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159" y="1499986"/>
            <a:ext cx="8243287" cy="503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0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7" y="228600"/>
            <a:ext cx="55652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查看已发送事项</a:t>
            </a:r>
            <a:r>
              <a:rPr lang="zh-CN" altLang="en-US" sz="2800" b="1" dirty="0">
                <a:solidFill>
                  <a:srgbClr val="C0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（用印申请）</a:t>
            </a:r>
            <a:endParaRPr lang="zh-CN" altLang="en-US" sz="3200" b="1" dirty="0">
              <a:solidFill>
                <a:srgbClr val="C00000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DD824FE-6D30-42EF-84E6-1CEF8592DF95}"/>
              </a:ext>
            </a:extLst>
          </p:cNvPr>
          <p:cNvSpPr txBox="1"/>
          <p:nvPr/>
        </p:nvSpPr>
        <p:spPr>
          <a:xfrm>
            <a:off x="364808" y="1295477"/>
            <a:ext cx="9299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spc="-5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在申请单已发送的情况下，如果</a:t>
            </a:r>
            <a:r>
              <a:rPr lang="zh-CN" altLang="zh-CN" sz="2400" b="1" spc="-5" dirty="0">
                <a:solidFill>
                  <a:srgbClr val="C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需要撤销该申请单的流程重新</a:t>
            </a:r>
            <a:r>
              <a:rPr lang="zh-CN" altLang="zh-CN" sz="2400" b="1" dirty="0">
                <a:solidFill>
                  <a:srgbClr val="C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编辑时，</a:t>
            </a:r>
            <a:r>
              <a:rPr lang="zh-CN" altLang="zh-CN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可</a:t>
            </a:r>
            <a:r>
              <a:rPr lang="zh-CN" altLang="zh-CN" sz="2000" dirty="0">
                <a:cs typeface="宋体" panose="02010600030101010101" pitchFamily="2" charset="-122"/>
              </a:rPr>
              <a:t>在【已</a:t>
            </a:r>
            <a:r>
              <a:rPr lang="zh-CN" altLang="zh-CN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发</a:t>
            </a:r>
            <a:r>
              <a:rPr lang="zh-CN" altLang="en-US" sz="2000" dirty="0">
                <a:cs typeface="宋体" panose="02010600030101010101" pitchFamily="2" charset="-122"/>
              </a:rPr>
              <a:t>事项</a:t>
            </a:r>
            <a:r>
              <a:rPr lang="zh-CN" altLang="zh-CN" sz="2000" spc="-5" dirty="0">
                <a:cs typeface="宋体" panose="02010600030101010101" pitchFamily="2" charset="-122"/>
              </a:rPr>
              <a:t>】</a:t>
            </a:r>
            <a:r>
              <a:rPr lang="zh-CN" altLang="zh-CN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列表中选择要撤销的申请单即可。如图所示</a:t>
            </a:r>
            <a:endParaRPr lang="zh-CN" altLang="en-US" sz="2000" dirty="0"/>
          </a:p>
        </p:txBody>
      </p:sp>
      <p:pic>
        <p:nvPicPr>
          <p:cNvPr id="14" name="image57.jpeg">
            <a:extLst>
              <a:ext uri="{FF2B5EF4-FFF2-40B4-BE49-F238E27FC236}">
                <a16:creationId xmlns:a16="http://schemas.microsoft.com/office/drawing/2014/main" id="{B0555FAA-3AFF-457B-B0C9-DBC39AC834B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293" y="2590241"/>
            <a:ext cx="10599427" cy="2170181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FAD6DC-4AD2-48BD-9995-1C9208D8A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38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8" y="228600"/>
            <a:ext cx="52943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查看已发送事项</a:t>
            </a:r>
            <a:r>
              <a:rPr lang="zh-CN" altLang="en-US" sz="2800" b="1" dirty="0">
                <a:solidFill>
                  <a:srgbClr val="C0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（用印申请）</a:t>
            </a:r>
            <a:endParaRPr lang="zh-CN" altLang="en-US" sz="3200" b="1" dirty="0">
              <a:solidFill>
                <a:srgbClr val="C00000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DD824FE-6D30-42EF-84E6-1CEF8592DF95}"/>
              </a:ext>
            </a:extLst>
          </p:cNvPr>
          <p:cNvSpPr txBox="1"/>
          <p:nvPr/>
        </p:nvSpPr>
        <p:spPr>
          <a:xfrm>
            <a:off x="457200" y="992577"/>
            <a:ext cx="9445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spc="-5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点击【撤销流程】，填写撤销附言，点击【确定】按钮，该申请单将从【已发事项】中消失，显示在【待发事项】中，选择【取 </a:t>
            </a:r>
            <a:r>
              <a:rPr lang="zh-CN" altLang="zh-CN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消】按钮，不撤销选定的公文。如图所示</a:t>
            </a:r>
            <a:r>
              <a:rPr lang="zh-CN" altLang="en-US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endParaRPr lang="zh-CN" altLang="en-US" sz="20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41AB536-5C6E-4A8C-9153-4209CD544589}"/>
              </a:ext>
            </a:extLst>
          </p:cNvPr>
          <p:cNvSpPr txBox="1"/>
          <p:nvPr/>
        </p:nvSpPr>
        <p:spPr>
          <a:xfrm>
            <a:off x="457200" y="5859675"/>
            <a:ext cx="791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注意：</a:t>
            </a:r>
            <a:r>
              <a:rPr lang="zh-CN" altLang="zh-CN" sz="18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撤销的用印申请在【协同工作】</a:t>
            </a:r>
            <a:r>
              <a:rPr lang="en-US" altLang="zh-CN" sz="18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zh-CN" sz="18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【待发事项】中重新编辑发起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C5723B8-6B95-477E-BDA8-5F2BEA7F1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533" y="1776941"/>
            <a:ext cx="5000000" cy="385714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575B9B4-8375-4FB8-AA1C-18ECBEF0D5B7}"/>
              </a:ext>
            </a:extLst>
          </p:cNvPr>
          <p:cNvSpPr txBox="1"/>
          <p:nvPr/>
        </p:nvSpPr>
        <p:spPr>
          <a:xfrm>
            <a:off x="5057422" y="3273778"/>
            <a:ext cx="1475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F4747"/>
                </a:solidFill>
              </a:rPr>
              <a:t>内容有改动</a:t>
            </a: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0D8C3CB5-7C56-4BF2-9CCB-DC8A8F80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23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8" y="228600"/>
            <a:ext cx="54749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查看已办理事项</a:t>
            </a:r>
            <a:r>
              <a:rPr lang="zh-CN" altLang="en-US" sz="2800" b="1" dirty="0">
                <a:solidFill>
                  <a:srgbClr val="C0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（用印申请）</a:t>
            </a:r>
            <a:endParaRPr lang="zh-CN" altLang="en-US" sz="3200" b="1" dirty="0">
              <a:solidFill>
                <a:srgbClr val="C00000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DD824FE-6D30-42EF-84E6-1CEF8592DF95}"/>
              </a:ext>
            </a:extLst>
          </p:cNvPr>
          <p:cNvSpPr txBox="1"/>
          <p:nvPr/>
        </p:nvSpPr>
        <p:spPr>
          <a:xfrm>
            <a:off x="457200" y="1290663"/>
            <a:ext cx="9299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spc="-5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点击菜单【协同工作】，选择【已办事项】，可查看已办理的</a:t>
            </a:r>
            <a:r>
              <a:rPr lang="zh-CN" altLang="zh-CN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事项，进入已办事项的操作界面。如图所示：</a:t>
            </a:r>
            <a:endParaRPr lang="zh-CN" altLang="en-US" sz="2000" dirty="0"/>
          </a:p>
        </p:txBody>
      </p:sp>
      <p:pic>
        <p:nvPicPr>
          <p:cNvPr id="13" name="image58.jpeg">
            <a:extLst>
              <a:ext uri="{FF2B5EF4-FFF2-40B4-BE49-F238E27FC236}">
                <a16:creationId xmlns:a16="http://schemas.microsoft.com/office/drawing/2014/main" id="{8F00AEF6-8976-4037-AE9F-0C3CB3CEB01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2414282"/>
            <a:ext cx="10982348" cy="2582460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FEBBF0-7FFC-41B8-8019-AE57441F7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86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27781" y="0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8" y="228600"/>
            <a:ext cx="52943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查看已办理事项</a:t>
            </a:r>
            <a:r>
              <a:rPr lang="zh-CN" altLang="en-US" sz="2800" b="1" dirty="0">
                <a:solidFill>
                  <a:srgbClr val="C0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（用印申请）</a:t>
            </a:r>
            <a:endParaRPr lang="zh-CN" altLang="en-US" sz="3200" b="1" dirty="0">
              <a:solidFill>
                <a:srgbClr val="C00000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DD824FE-6D30-42EF-84E6-1CEF8592DF95}"/>
              </a:ext>
            </a:extLst>
          </p:cNvPr>
          <p:cNvSpPr txBox="1"/>
          <p:nvPr/>
        </p:nvSpPr>
        <p:spPr>
          <a:xfrm>
            <a:off x="370524" y="1124758"/>
            <a:ext cx="112344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spc="-5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在事项已发送的情况下，如果需要取回该流程重新编辑时，可 </a:t>
            </a:r>
            <a:r>
              <a:rPr lang="zh-CN" altLang="zh-CN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在已办事项列表中选择要取回的事项即可。如图所示</a:t>
            </a:r>
            <a:r>
              <a:rPr lang="zh-CN" altLang="en-US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zh-CN" altLang="zh-CN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点击【取回】，出现提示确认框，可选择勾选或不勾选【直接 </a:t>
            </a:r>
            <a:r>
              <a:rPr lang="zh-CN" altLang="zh-CN" sz="2000" spc="-5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对原意见修改】，选择【确定】按钮，该事项将从【已办事项】中 </a:t>
            </a:r>
            <a:r>
              <a:rPr lang="zh-CN" altLang="zh-CN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消失，显示在【待办事项】中，选择【取消】按钮，不取回选定的 事项。</a:t>
            </a:r>
            <a:endParaRPr lang="zh-CN" altLang="en-US" sz="2000" dirty="0"/>
          </a:p>
        </p:txBody>
      </p:sp>
      <p:pic>
        <p:nvPicPr>
          <p:cNvPr id="14" name="image59.jpeg">
            <a:extLst>
              <a:ext uri="{FF2B5EF4-FFF2-40B4-BE49-F238E27FC236}">
                <a16:creationId xmlns:a16="http://schemas.microsoft.com/office/drawing/2014/main" id="{0A7D0D2A-437D-42F7-B034-9DC7D44DC64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2521700"/>
            <a:ext cx="10288687" cy="165902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5CECE19-E04F-4D67-BF68-4D09214E8C88}"/>
              </a:ext>
            </a:extLst>
          </p:cNvPr>
          <p:cNvSpPr txBox="1"/>
          <p:nvPr/>
        </p:nvSpPr>
        <p:spPr>
          <a:xfrm>
            <a:off x="433944" y="4528928"/>
            <a:ext cx="37362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 spc="-5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注意：</a:t>
            </a:r>
            <a:r>
              <a:rPr lang="zh-CN" altLang="zh-CN" sz="2000" spc="-5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当前用户的后续节点必须是</a:t>
            </a:r>
            <a:r>
              <a:rPr lang="zh-CN" altLang="zh-CN" sz="2000" b="1" spc="-5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还没有处理该申请单或 </a:t>
            </a:r>
            <a:r>
              <a:rPr lang="zh-CN" altLang="zh-CN" sz="20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该申请单还没有结束，</a:t>
            </a:r>
            <a:r>
              <a:rPr lang="zh-CN" altLang="zh-CN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否则该申请不能取回。</a:t>
            </a:r>
            <a:r>
              <a:rPr lang="zh-CN" altLang="zh-CN" sz="2000" spc="2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zh-CN" altLang="zh-CN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如</a:t>
            </a:r>
            <a:r>
              <a:rPr lang="zh-CN" altLang="en-US" sz="20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右图所示：</a:t>
            </a:r>
            <a:endParaRPr lang="zh-CN" altLang="en-US" sz="2000" dirty="0"/>
          </a:p>
        </p:txBody>
      </p:sp>
      <p:pic>
        <p:nvPicPr>
          <p:cNvPr id="15" name="image60.png">
            <a:extLst>
              <a:ext uri="{FF2B5EF4-FFF2-40B4-BE49-F238E27FC236}">
                <a16:creationId xmlns:a16="http://schemas.microsoft.com/office/drawing/2014/main" id="{3B036536-ECA5-42F5-BC3B-3F8174787F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10819" y="4405818"/>
            <a:ext cx="3952452" cy="221811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9C4C6E-FA0C-4816-AD4D-93CD3076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79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矩形 143"/>
          <p:cNvSpPr/>
          <p:nvPr/>
        </p:nvSpPr>
        <p:spPr>
          <a:xfrm>
            <a:off x="4040189" y="-6350"/>
            <a:ext cx="4098924" cy="68706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3" name="矩形 142"/>
          <p:cNvSpPr/>
          <p:nvPr/>
        </p:nvSpPr>
        <p:spPr>
          <a:xfrm>
            <a:off x="-7939" y="0"/>
            <a:ext cx="4052889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5" name="矩形 144"/>
          <p:cNvSpPr/>
          <p:nvPr/>
        </p:nvSpPr>
        <p:spPr>
          <a:xfrm>
            <a:off x="8139113" y="0"/>
            <a:ext cx="4092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6" name="矩形 145"/>
          <p:cNvSpPr/>
          <p:nvPr/>
        </p:nvSpPr>
        <p:spPr>
          <a:xfrm>
            <a:off x="4763" y="1"/>
            <a:ext cx="4040188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7" name="矩形 146"/>
          <p:cNvSpPr/>
          <p:nvPr/>
        </p:nvSpPr>
        <p:spPr>
          <a:xfrm>
            <a:off x="4040188" y="-6349"/>
            <a:ext cx="4111625" cy="1611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8" name="矩形 147"/>
          <p:cNvSpPr/>
          <p:nvPr/>
        </p:nvSpPr>
        <p:spPr>
          <a:xfrm>
            <a:off x="8143875" y="1"/>
            <a:ext cx="4048125" cy="15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4"/>
          <a:srcRect t="2054" b="3954"/>
          <a:stretch/>
        </p:blipFill>
        <p:spPr>
          <a:xfrm>
            <a:off x="-12700" y="154801"/>
            <a:ext cx="12244388" cy="6547625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4" name="矩形 63"/>
          <p:cNvSpPr/>
          <p:nvPr/>
        </p:nvSpPr>
        <p:spPr>
          <a:xfrm>
            <a:off x="-12701" y="6702425"/>
            <a:ext cx="4057333" cy="1547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4044950" y="6702425"/>
            <a:ext cx="4098925" cy="16827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8144193" y="6702425"/>
            <a:ext cx="4079874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3541455" y="2386189"/>
            <a:ext cx="387798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dirty="0"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</a:rPr>
              <a:t>协同工作操作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020887" y="3770448"/>
            <a:ext cx="2211185" cy="2346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如何新建事项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代发事项操作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已发事项操作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代办事项查询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已办事项查询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</p:txBody>
      </p:sp>
      <p:cxnSp>
        <p:nvCxnSpPr>
          <p:cNvPr id="19" name="PA_直接连接符 18"/>
          <p:cNvCxnSpPr>
            <a:cxnSpLocks/>
          </p:cNvCxnSpPr>
          <p:nvPr>
            <p:custDataLst>
              <p:tags r:id="rId1"/>
            </p:custDataLst>
          </p:nvPr>
        </p:nvCxnSpPr>
        <p:spPr>
          <a:xfrm flipH="1" flipV="1">
            <a:off x="1881188" y="2084564"/>
            <a:ext cx="5172755" cy="4704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3652838" y="3632377"/>
            <a:ext cx="5354637" cy="301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2517828" y="2416299"/>
            <a:ext cx="864000" cy="864000"/>
            <a:chOff x="2517828" y="1926040"/>
            <a:chExt cx="864000" cy="864000"/>
          </a:xfrm>
        </p:grpSpPr>
        <p:sp>
          <p:nvSpPr>
            <p:cNvPr id="25" name="矩形 24"/>
            <p:cNvSpPr/>
            <p:nvPr/>
          </p:nvSpPr>
          <p:spPr>
            <a:xfrm rot="5400000">
              <a:off x="2517828" y="1926040"/>
              <a:ext cx="864000" cy="864000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545525" y="2004097"/>
              <a:ext cx="8086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40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FBD009-B2D9-42EE-80C0-BCC055C64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1DB7-F3D9-48CB-8617-87E748E92883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43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4" grpId="1" animBg="1"/>
      <p:bldP spid="146" grpId="0" animBg="1"/>
      <p:bldP spid="148" grpId="0" animBg="1"/>
      <p:bldP spid="17" grpId="0"/>
      <p:bldP spid="1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7" y="228600"/>
            <a:ext cx="54056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如何新建事项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6740511" y="1242334"/>
            <a:ext cx="3697471" cy="592791"/>
            <a:chOff x="6632065" y="1242334"/>
            <a:chExt cx="3697471" cy="592791"/>
          </a:xfrm>
        </p:grpSpPr>
        <p:sp>
          <p:nvSpPr>
            <p:cNvPr id="33" name="矩形 32"/>
            <p:cNvSpPr/>
            <p:nvPr/>
          </p:nvSpPr>
          <p:spPr>
            <a:xfrm>
              <a:off x="7286921" y="1538729"/>
              <a:ext cx="3042615" cy="237183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1100" b="1" dirty="0">
                <a:solidFill>
                  <a:schemeClr val="dk1">
                    <a:lumMod val="100000"/>
                  </a:schemeClr>
                </a:solidFill>
                <a:effectLst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632065" y="1242334"/>
              <a:ext cx="654856" cy="592791"/>
            </a:xfrm>
            <a:prstGeom prst="rect">
              <a:avLst/>
            </a:prstGeom>
          </p:spPr>
          <p:txBody>
            <a:bodyPr wrap="square" lIns="0" tIns="0" rIns="0" bIns="0" anchor="b" anchorCtr="0">
              <a:normAutofit/>
            </a:bodyPr>
            <a:lstStyle/>
            <a:p>
              <a:endParaRPr lang="en-US" sz="3600" dirty="0">
                <a:solidFill>
                  <a:schemeClr val="accent1">
                    <a:lumMod val="100000"/>
                  </a:schemeClr>
                </a:solidFill>
                <a:effectLst/>
                <a:latin typeface="Impact" panose="020B0806030902050204" pitchFamily="34" charset="0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5E1B9690-74E5-4C06-B3F1-373544A0B273}"/>
              </a:ext>
            </a:extLst>
          </p:cNvPr>
          <p:cNvSpPr txBox="1"/>
          <p:nvPr/>
        </p:nvSpPr>
        <p:spPr>
          <a:xfrm>
            <a:off x="-25401" y="949434"/>
            <a:ext cx="9504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5770">
              <a:spcBef>
                <a:spcPts val="5"/>
              </a:spcBef>
              <a:spcAft>
                <a:spcPts val="0"/>
              </a:spcAft>
            </a:pPr>
            <a:r>
              <a:rPr lang="zh-CN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登录系统后，用户可从功能菜单区域的【</a:t>
            </a:r>
            <a:r>
              <a:rPr lang="zh-CN" altLang="en-US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协同工作</a:t>
            </a:r>
            <a:r>
              <a:rPr lang="zh-CN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】中，选择【</a:t>
            </a:r>
            <a:r>
              <a:rPr lang="zh-CN" altLang="en-US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新建事项</a:t>
            </a:r>
            <a:r>
              <a:rPr lang="zh-CN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】进行</a:t>
            </a:r>
            <a:r>
              <a:rPr lang="zh-CN" altLang="en-US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操作</a:t>
            </a:r>
            <a:endParaRPr lang="zh-CN" altLang="zh-CN" sz="20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756D2D7-BC94-4168-88B0-36CAC3575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44" y="1701565"/>
            <a:ext cx="9739745" cy="4935922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BD89FB-562B-4324-BB83-5852586A9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59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/>
          <a:srcRect t="2054" b="3954"/>
          <a:stretch/>
        </p:blipFill>
        <p:spPr>
          <a:xfrm>
            <a:off x="-129573" y="91815"/>
            <a:ext cx="12192000" cy="6858001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7" y="228600"/>
            <a:ext cx="48509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登录指南指引（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PC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端）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1587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7B9AF690-06C7-48E8-9FBA-E71C0F445100}"/>
              </a:ext>
            </a:extLst>
          </p:cNvPr>
          <p:cNvSpPr/>
          <p:nvPr/>
        </p:nvSpPr>
        <p:spPr>
          <a:xfrm>
            <a:off x="850455" y="1443480"/>
            <a:ext cx="3319720" cy="697902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B5BF3DF4-0B2B-4EE9-973A-9DC29DE71136}"/>
              </a:ext>
            </a:extLst>
          </p:cNvPr>
          <p:cNvSpPr txBox="1"/>
          <p:nvPr/>
        </p:nvSpPr>
        <p:spPr>
          <a:xfrm>
            <a:off x="405615" y="813055"/>
            <a:ext cx="44832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accent6">
                    <a:lumMod val="50000"/>
                  </a:schemeClr>
                </a:solidFill>
                <a:ea typeface="思源黑体 CN Light" panose="020B0300000000000000" pitchFamily="34" charset="-122"/>
              </a:rPr>
              <a:t>登陆方式：</a:t>
            </a:r>
            <a:r>
              <a:rPr lang="zh-CN" altLang="en-US" sz="2400" b="1" dirty="0">
                <a:solidFill>
                  <a:srgbClr val="FF0000"/>
                </a:solidFill>
                <a:ea typeface="思源黑体 CN Light" panose="020B0300000000000000" pitchFamily="34" charset="-122"/>
              </a:rPr>
              <a:t>（</a:t>
            </a:r>
            <a:r>
              <a:rPr lang="en-US" altLang="zh-CN" sz="2400" b="1" dirty="0">
                <a:solidFill>
                  <a:srgbClr val="FF0000"/>
                </a:solidFill>
                <a:ea typeface="思源黑体 CN Light" panose="020B0300000000000000" pitchFamily="34" charset="-122"/>
              </a:rPr>
              <a:t>PC</a:t>
            </a:r>
            <a:r>
              <a:rPr lang="zh-CN" altLang="en-US" sz="2400" b="1" dirty="0">
                <a:solidFill>
                  <a:srgbClr val="FF0000"/>
                </a:solidFill>
                <a:ea typeface="思源黑体 CN Light" panose="020B0300000000000000" pitchFamily="34" charset="-122"/>
              </a:rPr>
              <a:t>端）</a:t>
            </a:r>
            <a:endParaRPr lang="en-US" altLang="zh-CN" sz="2000" b="1" dirty="0">
              <a:solidFill>
                <a:srgbClr val="00B050"/>
              </a:solidFill>
              <a:ea typeface="思源黑体 CN Light" panose="020B0300000000000000" pitchFamily="34" charset="-122"/>
            </a:endParaRPr>
          </a:p>
          <a:p>
            <a:endParaRPr lang="en-US" altLang="zh-CN" sz="2000" b="1" dirty="0">
              <a:solidFill>
                <a:schemeClr val="accent6">
                  <a:lumMod val="50000"/>
                </a:schemeClr>
              </a:solidFill>
              <a:ea typeface="思源黑体 CN Light" panose="020B0300000000000000" pitchFamily="34" charset="-122"/>
            </a:endParaRPr>
          </a:p>
          <a:p>
            <a:endParaRPr lang="zh-CN" altLang="en-US" sz="2000" b="1" dirty="0">
              <a:solidFill>
                <a:srgbClr val="FF0000"/>
              </a:solidFill>
              <a:ea typeface="思源黑体 CN Light" panose="020B0300000000000000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4ECED30-DB1E-4FCB-8C74-B935D993071D}"/>
              </a:ext>
            </a:extLst>
          </p:cNvPr>
          <p:cNvSpPr txBox="1"/>
          <p:nvPr/>
        </p:nvSpPr>
        <p:spPr>
          <a:xfrm>
            <a:off x="380214" y="1251463"/>
            <a:ext cx="38630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 dirty="0">
                <a:solidFill>
                  <a:schemeClr val="accent6">
                    <a:lumMod val="50000"/>
                  </a:schemeClr>
                </a:solidFill>
                <a:ea typeface="思源黑体 CN Light" panose="020B0300000000000000" pitchFamily="34" charset="-122"/>
              </a:rPr>
              <a:t>用户名：信息门户登录账号</a:t>
            </a:r>
            <a:endParaRPr lang="en-US" altLang="zh-CN" sz="2000" b="1" dirty="0">
              <a:solidFill>
                <a:schemeClr val="accent6">
                  <a:lumMod val="50000"/>
                </a:schemeClr>
              </a:solidFill>
              <a:ea typeface="思源黑体 CN Light" panose="020B0300000000000000" pitchFamily="34" charset="-122"/>
            </a:endParaRPr>
          </a:p>
          <a:p>
            <a:r>
              <a:rPr lang="zh-CN" altLang="zh-CN" sz="2000" b="1" dirty="0">
                <a:solidFill>
                  <a:schemeClr val="accent6">
                    <a:lumMod val="50000"/>
                  </a:schemeClr>
                </a:solidFill>
                <a:ea typeface="思源黑体 CN Light" panose="020B0300000000000000" pitchFamily="34" charset="-122"/>
              </a:rPr>
              <a:t>密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ea typeface="思源黑体 CN Light" panose="020B0300000000000000" pitchFamily="34" charset="-122"/>
              </a:rPr>
              <a:t>    </a:t>
            </a:r>
            <a:r>
              <a:rPr lang="zh-CN" altLang="zh-CN" sz="2000" b="1" dirty="0">
                <a:solidFill>
                  <a:schemeClr val="accent6">
                    <a:lumMod val="50000"/>
                  </a:schemeClr>
                </a:solidFill>
                <a:ea typeface="思源黑体 CN Light" panose="020B0300000000000000" pitchFamily="34" charset="-122"/>
              </a:rPr>
              <a:t>码：信息门户登录密码</a:t>
            </a:r>
          </a:p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993F25-8795-4D93-B6FB-891D389AF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8B974F4-AD8D-4D30-B1BA-BBA4046D3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214" y="2050460"/>
            <a:ext cx="10445397" cy="47025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0963033-CD49-4245-A716-515755FE01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213" y="1995303"/>
            <a:ext cx="10445397" cy="481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iterate type="lt">
                                    <p:tmPct val="4167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  <p:bldP spid="14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7" y="228600"/>
            <a:ext cx="54056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如何新建事项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6740511" y="1242334"/>
            <a:ext cx="3697471" cy="592791"/>
            <a:chOff x="6632065" y="1242334"/>
            <a:chExt cx="3697471" cy="592791"/>
          </a:xfrm>
        </p:grpSpPr>
        <p:sp>
          <p:nvSpPr>
            <p:cNvPr id="33" name="矩形 32"/>
            <p:cNvSpPr/>
            <p:nvPr/>
          </p:nvSpPr>
          <p:spPr>
            <a:xfrm>
              <a:off x="7286921" y="1538729"/>
              <a:ext cx="3042615" cy="237183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1100" b="1" dirty="0">
                <a:solidFill>
                  <a:schemeClr val="dk1">
                    <a:lumMod val="100000"/>
                  </a:schemeClr>
                </a:solidFill>
                <a:effectLst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632065" y="1242334"/>
              <a:ext cx="654856" cy="592791"/>
            </a:xfrm>
            <a:prstGeom prst="rect">
              <a:avLst/>
            </a:prstGeom>
          </p:spPr>
          <p:txBody>
            <a:bodyPr wrap="square" lIns="0" tIns="0" rIns="0" bIns="0" anchor="b" anchorCtr="0">
              <a:normAutofit/>
            </a:bodyPr>
            <a:lstStyle/>
            <a:p>
              <a:endParaRPr lang="en-US" sz="3600" dirty="0">
                <a:solidFill>
                  <a:schemeClr val="accent1">
                    <a:lumMod val="100000"/>
                  </a:schemeClr>
                </a:solidFill>
                <a:effectLst/>
                <a:latin typeface="Impact" panose="020B0806030902050204" pitchFamily="34" charset="0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5E1B9690-74E5-4C06-B3F1-373544A0B273}"/>
              </a:ext>
            </a:extLst>
          </p:cNvPr>
          <p:cNvSpPr txBox="1"/>
          <p:nvPr/>
        </p:nvSpPr>
        <p:spPr>
          <a:xfrm>
            <a:off x="-100488" y="905689"/>
            <a:ext cx="7387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5770">
              <a:spcBef>
                <a:spcPts val="5"/>
              </a:spcBef>
              <a:spcAft>
                <a:spcPts val="0"/>
              </a:spcAft>
            </a:pPr>
            <a:r>
              <a:rPr lang="zh-CN" altLang="en-US" sz="2000" dirty="0">
                <a:latin typeface="宋体" panose="02010600030101010101" pitchFamily="2" charset="-122"/>
                <a:cs typeface="宋体" panose="02010600030101010101" pitchFamily="2" charset="-122"/>
              </a:rPr>
              <a:t>进入新建事项界面，填写具体内容，</a:t>
            </a:r>
            <a:r>
              <a:rPr lang="zh-CN" altLang="en-US" sz="2000" spc="-5" dirty="0">
                <a:latin typeface="宋体" panose="02010600030101010101" pitchFamily="2" charset="-122"/>
                <a:cs typeface="宋体" panose="02010600030101010101" pitchFamily="2" charset="-122"/>
              </a:rPr>
              <a:t>编辑保存，如图所示</a:t>
            </a:r>
            <a:endParaRPr lang="zh-CN" altLang="zh-CN" sz="20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B8389A-6025-47AD-8E4C-AD944F314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50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3E74BC0-A69C-47BD-A32A-725F8EE0D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53" y="1528189"/>
            <a:ext cx="10896601" cy="472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6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7" y="228600"/>
            <a:ext cx="54056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如何新建事项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6740511" y="1242334"/>
            <a:ext cx="3697471" cy="592791"/>
            <a:chOff x="6632065" y="1242334"/>
            <a:chExt cx="3697471" cy="592791"/>
          </a:xfrm>
        </p:grpSpPr>
        <p:sp>
          <p:nvSpPr>
            <p:cNvPr id="33" name="矩形 32"/>
            <p:cNvSpPr/>
            <p:nvPr/>
          </p:nvSpPr>
          <p:spPr>
            <a:xfrm>
              <a:off x="7286921" y="1538729"/>
              <a:ext cx="3042615" cy="237183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1100" b="1" dirty="0">
                <a:solidFill>
                  <a:schemeClr val="dk1">
                    <a:lumMod val="100000"/>
                  </a:schemeClr>
                </a:solidFill>
                <a:effectLst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632065" y="1242334"/>
              <a:ext cx="654856" cy="592791"/>
            </a:xfrm>
            <a:prstGeom prst="rect">
              <a:avLst/>
            </a:prstGeom>
          </p:spPr>
          <p:txBody>
            <a:bodyPr wrap="square" lIns="0" tIns="0" rIns="0" bIns="0" anchor="b" anchorCtr="0">
              <a:normAutofit/>
            </a:bodyPr>
            <a:lstStyle/>
            <a:p>
              <a:endParaRPr lang="en-US" sz="3600" dirty="0">
                <a:solidFill>
                  <a:schemeClr val="accent1">
                    <a:lumMod val="100000"/>
                  </a:schemeClr>
                </a:solidFill>
                <a:effectLst/>
                <a:latin typeface="Impact" panose="020B0806030902050204" pitchFamily="34" charset="0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5E1B9690-74E5-4C06-B3F1-373544A0B273}"/>
              </a:ext>
            </a:extLst>
          </p:cNvPr>
          <p:cNvSpPr txBox="1"/>
          <p:nvPr/>
        </p:nvSpPr>
        <p:spPr>
          <a:xfrm>
            <a:off x="-100488" y="905689"/>
            <a:ext cx="8711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5770">
              <a:spcBef>
                <a:spcPts val="5"/>
              </a:spcBef>
              <a:spcAft>
                <a:spcPts val="0"/>
              </a:spcAft>
            </a:pPr>
            <a:r>
              <a:rPr lang="zh-CN" altLang="en-US" sz="2000" dirty="0">
                <a:latin typeface="宋体" panose="02010600030101010101" pitchFamily="2" charset="-122"/>
                <a:cs typeface="宋体" panose="02010600030101010101" pitchFamily="2" charset="-122"/>
              </a:rPr>
              <a:t>点击</a:t>
            </a:r>
            <a:r>
              <a:rPr lang="zh-CN" altLang="zh-CN" sz="2000" dirty="0">
                <a:cs typeface="宋体" panose="02010600030101010101" pitchFamily="2" charset="-122"/>
              </a:rPr>
              <a:t>【</a:t>
            </a:r>
            <a:r>
              <a:rPr lang="zh-CN" altLang="en-US" sz="2000" dirty="0">
                <a:cs typeface="宋体" panose="02010600030101010101" pitchFamily="2" charset="-122"/>
              </a:rPr>
              <a:t>发送</a:t>
            </a:r>
            <a:r>
              <a:rPr lang="zh-CN" altLang="zh-CN" sz="2000" spc="-5" dirty="0">
                <a:cs typeface="宋体" panose="02010600030101010101" pitchFamily="2" charset="-122"/>
              </a:rPr>
              <a:t>】 </a:t>
            </a:r>
            <a:r>
              <a:rPr lang="zh-CN" altLang="en-US" sz="2000" dirty="0">
                <a:latin typeface="宋体" panose="02010600030101010101" pitchFamily="2" charset="-122"/>
                <a:cs typeface="宋体" panose="02010600030101010101" pitchFamily="2" charset="-122"/>
              </a:rPr>
              <a:t>，界面出现待选部门及人员，编辑确定，</a:t>
            </a:r>
            <a:r>
              <a:rPr lang="zh-CN" altLang="en-US" sz="2000" spc="-5" dirty="0">
                <a:latin typeface="宋体" panose="02010600030101010101" pitchFamily="2" charset="-122"/>
                <a:cs typeface="宋体" panose="02010600030101010101" pitchFamily="2" charset="-122"/>
              </a:rPr>
              <a:t>如图所示：</a:t>
            </a:r>
            <a:endParaRPr lang="zh-CN" altLang="zh-CN" sz="20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B8389A-6025-47AD-8E4C-AD944F314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51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5769493-128F-4B10-856F-46BE7B0F6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36" y="1398113"/>
            <a:ext cx="9678032" cy="520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3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D2CFA8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7" y="228600"/>
            <a:ext cx="68747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如何新建事项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（新建事项流程图）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6740511" y="1242334"/>
            <a:ext cx="3697471" cy="592791"/>
            <a:chOff x="6632065" y="1242334"/>
            <a:chExt cx="3697471" cy="592791"/>
          </a:xfrm>
        </p:grpSpPr>
        <p:sp>
          <p:nvSpPr>
            <p:cNvPr id="33" name="矩形 32"/>
            <p:cNvSpPr/>
            <p:nvPr/>
          </p:nvSpPr>
          <p:spPr>
            <a:xfrm>
              <a:off x="7286921" y="1538729"/>
              <a:ext cx="3042615" cy="237183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1100" b="1" dirty="0">
                <a:solidFill>
                  <a:schemeClr val="dk1">
                    <a:lumMod val="100000"/>
                  </a:schemeClr>
                </a:solidFill>
                <a:effectLst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632065" y="1242334"/>
              <a:ext cx="654856" cy="592791"/>
            </a:xfrm>
            <a:prstGeom prst="rect">
              <a:avLst/>
            </a:prstGeom>
          </p:spPr>
          <p:txBody>
            <a:bodyPr wrap="square" lIns="0" tIns="0" rIns="0" bIns="0" anchor="b" anchorCtr="0">
              <a:normAutofit/>
            </a:bodyPr>
            <a:lstStyle/>
            <a:p>
              <a:endParaRPr lang="en-US" sz="3600" dirty="0">
                <a:solidFill>
                  <a:schemeClr val="accent1">
                    <a:lumMod val="100000"/>
                  </a:schemeClr>
                </a:solidFill>
                <a:effectLst/>
                <a:latin typeface="Impact" panose="020B0806030902050204" pitchFamily="34" charset="0"/>
              </a:endParaRPr>
            </a:p>
          </p:txBody>
        </p:sp>
      </p:grp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B8389A-6025-47AD-8E4C-AD944F314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52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9AD57CA-9E73-4954-BA91-9EBA2DCB89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93"/>
          <a:stretch/>
        </p:blipFill>
        <p:spPr>
          <a:xfrm>
            <a:off x="629444" y="1264530"/>
            <a:ext cx="9173875" cy="49867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127000">
              <a:srgbClr val="92D050"/>
            </a:glow>
            <a:outerShdw blurRad="50000" algn="tl" rotWithShape="0">
              <a:srgbClr val="00B050">
                <a:alpha val="41000"/>
              </a:srgbClr>
            </a:outerShdw>
            <a:softEdge rad="63500"/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0465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12588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7" y="228600"/>
            <a:ext cx="55494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代发事项操作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ACE32A0-ABD0-4729-96E6-EB186B0D9CD3}"/>
              </a:ext>
            </a:extLst>
          </p:cNvPr>
          <p:cNvSpPr txBox="1"/>
          <p:nvPr/>
        </p:nvSpPr>
        <p:spPr>
          <a:xfrm>
            <a:off x="-25401" y="1049720"/>
            <a:ext cx="11379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5770">
              <a:spcBef>
                <a:spcPts val="5"/>
              </a:spcBef>
              <a:spcAft>
                <a:spcPts val="0"/>
              </a:spcAft>
            </a:pPr>
            <a:r>
              <a:rPr lang="zh-CN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登录系统后，用户可从功能菜单区域的【</a:t>
            </a:r>
            <a:r>
              <a:rPr lang="zh-CN" altLang="en-US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协同工作</a:t>
            </a:r>
            <a:r>
              <a:rPr lang="zh-CN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】中，选择【</a:t>
            </a:r>
            <a:r>
              <a:rPr lang="zh-CN" altLang="en-US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代发事项</a:t>
            </a:r>
            <a:r>
              <a:rPr lang="zh-CN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】进行</a:t>
            </a:r>
            <a:r>
              <a:rPr lang="zh-CN" altLang="en-US" sz="2000" dirty="0">
                <a:latin typeface="宋体" panose="02010600030101010101" pitchFamily="2" charset="-122"/>
                <a:cs typeface="宋体" panose="02010600030101010101" pitchFamily="2" charset="-122"/>
              </a:rPr>
              <a:t>查询或者办理。</a:t>
            </a:r>
            <a:endParaRPr lang="zh-CN" altLang="zh-CN" sz="20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000EC8-EDB8-4286-87E0-BD096A686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53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E04D09E-AAD0-4AF9-9AEF-080266E8A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05918"/>
            <a:ext cx="10896600" cy="478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4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7" y="228600"/>
            <a:ext cx="55494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已发事项操作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ACE32A0-ABD0-4729-96E6-EB186B0D9CD3}"/>
              </a:ext>
            </a:extLst>
          </p:cNvPr>
          <p:cNvSpPr txBox="1"/>
          <p:nvPr/>
        </p:nvSpPr>
        <p:spPr>
          <a:xfrm>
            <a:off x="-126885" y="969525"/>
            <a:ext cx="10941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5770">
              <a:spcBef>
                <a:spcPts val="5"/>
              </a:spcBef>
              <a:spcAft>
                <a:spcPts val="0"/>
              </a:spcAft>
            </a:pPr>
            <a:r>
              <a:rPr lang="zh-CN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登录系统后，用户可从功能菜单区域的【</a:t>
            </a:r>
            <a:r>
              <a:rPr lang="zh-CN" altLang="en-US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协同工作</a:t>
            </a:r>
            <a:r>
              <a:rPr lang="zh-CN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】中，选择【</a:t>
            </a:r>
            <a:r>
              <a:rPr lang="zh-CN" altLang="en-US" sz="2000" dirty="0">
                <a:latin typeface="宋体" panose="02010600030101010101" pitchFamily="2" charset="-122"/>
                <a:cs typeface="宋体" panose="02010600030101010101" pitchFamily="2" charset="-122"/>
              </a:rPr>
              <a:t>已发事项</a:t>
            </a:r>
            <a:r>
              <a:rPr lang="zh-CN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】进行</a:t>
            </a:r>
            <a:r>
              <a:rPr lang="zh-CN" altLang="en-US" sz="2000" dirty="0">
                <a:latin typeface="宋体" panose="02010600030101010101" pitchFamily="2" charset="-122"/>
                <a:cs typeface="宋体" panose="02010600030101010101" pitchFamily="2" charset="-122"/>
              </a:rPr>
              <a:t>查询或办理</a:t>
            </a:r>
            <a:r>
              <a:rPr lang="zh-CN" altLang="en-US" dirty="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zh-CN" sz="18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73613D0-009B-4460-BDB7-932BA7636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20" y="1938336"/>
            <a:ext cx="10075253" cy="4607939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A88BC-0A20-4C4A-B0A2-7202FE785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80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7" y="228600"/>
            <a:ext cx="55494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代办事项查询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ACE32A0-ABD0-4729-96E6-EB186B0D9CD3}"/>
              </a:ext>
            </a:extLst>
          </p:cNvPr>
          <p:cNvSpPr txBox="1"/>
          <p:nvPr/>
        </p:nvSpPr>
        <p:spPr>
          <a:xfrm>
            <a:off x="-137811" y="926750"/>
            <a:ext cx="10896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5770">
              <a:spcBef>
                <a:spcPts val="5"/>
              </a:spcBef>
              <a:spcAft>
                <a:spcPts val="0"/>
              </a:spcAft>
            </a:pPr>
            <a:r>
              <a:rPr lang="zh-CN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登录系统后，用户可从功能菜单区域的【</a:t>
            </a:r>
            <a:r>
              <a:rPr lang="zh-CN" altLang="en-US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协同工作</a:t>
            </a:r>
            <a:r>
              <a:rPr lang="zh-CN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】中，选择【</a:t>
            </a:r>
            <a:r>
              <a:rPr lang="zh-CN" altLang="en-US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代办事项</a:t>
            </a:r>
            <a:r>
              <a:rPr lang="zh-CN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】进行</a:t>
            </a:r>
            <a:r>
              <a:rPr lang="zh-CN" altLang="en-US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查询和办理</a:t>
            </a:r>
            <a:r>
              <a:rPr lang="zh-CN" altLang="en-US" sz="18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zh-CN" sz="18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B951EAB-1660-4B8C-A67F-D32693C89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50337"/>
            <a:ext cx="10566400" cy="4788849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77F73E-665C-47D9-9899-B2D750F6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11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7" y="228600"/>
            <a:ext cx="55494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已办事项查询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2399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ACE32A0-ABD0-4729-96E6-EB186B0D9CD3}"/>
              </a:ext>
            </a:extLst>
          </p:cNvPr>
          <p:cNvSpPr txBox="1"/>
          <p:nvPr/>
        </p:nvSpPr>
        <p:spPr>
          <a:xfrm>
            <a:off x="-140394" y="906944"/>
            <a:ext cx="11194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5770">
              <a:spcBef>
                <a:spcPts val="5"/>
              </a:spcBef>
              <a:spcAft>
                <a:spcPts val="0"/>
              </a:spcAft>
            </a:pPr>
            <a:r>
              <a:rPr lang="zh-CN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登录系统后，用户可从功能菜单区域的【</a:t>
            </a:r>
            <a:r>
              <a:rPr lang="zh-CN" altLang="en-US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协同工作</a:t>
            </a:r>
            <a:r>
              <a:rPr lang="zh-CN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】中，选择【</a:t>
            </a:r>
            <a:r>
              <a:rPr lang="zh-CN" altLang="en-US" sz="2000" dirty="0">
                <a:latin typeface="宋体" panose="02010600030101010101" pitchFamily="2" charset="-122"/>
                <a:cs typeface="宋体" panose="02010600030101010101" pitchFamily="2" charset="-122"/>
              </a:rPr>
              <a:t>已办事项</a:t>
            </a:r>
            <a:r>
              <a:rPr lang="zh-CN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】进行</a:t>
            </a:r>
            <a:r>
              <a:rPr lang="zh-CN" altLang="en-US" sz="2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查询和办理</a:t>
            </a:r>
            <a:r>
              <a:rPr lang="zh-CN" altLang="en-US" sz="18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zh-CN" sz="18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1CEC4A3-5742-42B3-B17D-AE30BCADF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1569272"/>
            <a:ext cx="10596880" cy="4891731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EB51B-8107-4D32-B6F3-5E071684B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96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/>
          <a:srcRect t="2054" b="3954"/>
          <a:stretch/>
        </p:blipFill>
        <p:spPr>
          <a:xfrm>
            <a:off x="76712" y="-77789"/>
            <a:ext cx="12192000" cy="6858001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7" y="228600"/>
            <a:ext cx="58248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登录指南指引（手机端第一种）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1587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7B9AF690-06C7-48E8-9FBA-E71C0F445100}"/>
              </a:ext>
            </a:extLst>
          </p:cNvPr>
          <p:cNvSpPr/>
          <p:nvPr/>
        </p:nvSpPr>
        <p:spPr>
          <a:xfrm>
            <a:off x="850455" y="1443480"/>
            <a:ext cx="3319720" cy="697902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B5BF3DF4-0B2B-4EE9-973A-9DC29DE71136}"/>
              </a:ext>
            </a:extLst>
          </p:cNvPr>
          <p:cNvSpPr txBox="1"/>
          <p:nvPr/>
        </p:nvSpPr>
        <p:spPr>
          <a:xfrm>
            <a:off x="7136888" y="1329507"/>
            <a:ext cx="5055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ea typeface="思源黑体 CN Light" panose="020B0300000000000000" pitchFamily="34" charset="-122"/>
              </a:rPr>
              <a:t>登陆方式：扫二维码进入       </a:t>
            </a:r>
            <a:endParaRPr lang="en-US" altLang="zh-CN" sz="3200" b="1" dirty="0">
              <a:solidFill>
                <a:schemeClr val="accent6">
                  <a:lumMod val="50000"/>
                </a:schemeClr>
              </a:solidFill>
              <a:ea typeface="思源黑体 CN Light" panose="020B0300000000000000" pitchFamily="34" charset="-122"/>
            </a:endParaRPr>
          </a:p>
          <a:p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ea typeface="思源黑体 CN Light" panose="020B0300000000000000" pitchFamily="34" charset="-122"/>
              </a:rPr>
              <a:t>                  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ea typeface="思源黑体 CN Light" panose="020B0300000000000000" pitchFamily="34" charset="-122"/>
              </a:rPr>
              <a:t>移动科大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ea typeface="思源黑体 CN Light" panose="020B0300000000000000" pitchFamily="34" charset="-122"/>
              </a:rPr>
              <a:t>APP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ea typeface="思源黑体 CN Light" panose="020B0300000000000000" pitchFamily="34" charset="-122"/>
              </a:rPr>
              <a:t>     </a:t>
            </a:r>
            <a:endParaRPr lang="zh-CN" altLang="en-US" sz="3200" b="1" dirty="0">
              <a:solidFill>
                <a:srgbClr val="FF0000"/>
              </a:solidFill>
              <a:ea typeface="思源黑体 CN Light" panose="020B0300000000000000" pitchFamily="34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993F25-8795-4D93-B6FB-891D389AF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E022BC1-A393-4F3C-AFD6-0BD87FE2DB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18307" r="-1448" b="4974"/>
          <a:stretch/>
        </p:blipFill>
        <p:spPr>
          <a:xfrm>
            <a:off x="178825" y="1103211"/>
            <a:ext cx="3433621" cy="5552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BB4B23A-0207-4187-9C26-4C87CBE94E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1" t="17591" r="2931" b="10036"/>
          <a:stretch/>
        </p:blipFill>
        <p:spPr>
          <a:xfrm>
            <a:off x="3816672" y="1103211"/>
            <a:ext cx="3281728" cy="55521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D869920-F66A-45AE-A282-EAC8A6C52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097" y="3094841"/>
            <a:ext cx="2347200" cy="230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iterate type="lt">
                                    <p:tmPct val="4167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  <p:bldP spid="1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/>
          <a:srcRect t="2054" b="3954"/>
          <a:stretch/>
        </p:blipFill>
        <p:spPr>
          <a:xfrm>
            <a:off x="-25401" y="91815"/>
            <a:ext cx="12192000" cy="6858001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7" y="228600"/>
            <a:ext cx="58587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登录指南指引（手机端第二种）</a:t>
            </a: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8" y="-2399"/>
            <a:ext cx="3984625" cy="15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1587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7B9AF690-06C7-48E8-9FBA-E71C0F445100}"/>
              </a:ext>
            </a:extLst>
          </p:cNvPr>
          <p:cNvSpPr/>
          <p:nvPr/>
        </p:nvSpPr>
        <p:spPr>
          <a:xfrm>
            <a:off x="850455" y="1443480"/>
            <a:ext cx="3319720" cy="697902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B5BF3DF4-0B2B-4EE9-973A-9DC29DE71136}"/>
              </a:ext>
            </a:extLst>
          </p:cNvPr>
          <p:cNvSpPr txBox="1"/>
          <p:nvPr/>
        </p:nvSpPr>
        <p:spPr>
          <a:xfrm>
            <a:off x="6371799" y="1401169"/>
            <a:ext cx="4988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ea typeface="思源黑体 CN Light" panose="020B0300000000000000" pitchFamily="34" charset="-122"/>
              </a:rPr>
              <a:t>登陆方式：扫二维码进入</a:t>
            </a:r>
            <a:endParaRPr lang="en-US" altLang="zh-CN" sz="3200" b="1" dirty="0">
              <a:solidFill>
                <a:schemeClr val="accent6">
                  <a:lumMod val="50000"/>
                </a:schemeClr>
              </a:solidFill>
              <a:ea typeface="思源黑体 CN Light" panose="020B0300000000000000" pitchFamily="34" charset="-122"/>
            </a:endParaRPr>
          </a:p>
          <a:p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ea typeface="思源黑体 CN Light" panose="020B0300000000000000" pitchFamily="34" charset="-122"/>
              </a:rPr>
              <a:t>                  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ea typeface="思源黑体 CN Light" panose="020B0300000000000000" pitchFamily="34" charset="-122"/>
              </a:rPr>
              <a:t>微信公众号</a:t>
            </a:r>
            <a:endParaRPr lang="zh-CN" altLang="en-US" sz="3200" b="1" dirty="0">
              <a:solidFill>
                <a:srgbClr val="FF0000"/>
              </a:solidFill>
              <a:ea typeface="思源黑体 CN Light" panose="020B0300000000000000" pitchFamily="34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993F25-8795-4D93-B6FB-891D389AF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E635DAA-214E-46FE-8B17-900919BC90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3" b="5001"/>
          <a:stretch/>
        </p:blipFill>
        <p:spPr>
          <a:xfrm>
            <a:off x="80964" y="896500"/>
            <a:ext cx="4320669" cy="60419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BA6BD26-99D3-4696-9197-CB1146EEC4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2"/>
          <a:stretch/>
        </p:blipFill>
        <p:spPr>
          <a:xfrm>
            <a:off x="67512" y="920881"/>
            <a:ext cx="4320669" cy="61013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33FB470-F12B-4706-80D3-DAF24EC3F0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" b="8803"/>
          <a:stretch/>
        </p:blipFill>
        <p:spPr>
          <a:xfrm>
            <a:off x="71439" y="870290"/>
            <a:ext cx="4295269" cy="63253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EBB2E47-CE3F-4604-90E2-D3F6A8DAC3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" y="849095"/>
            <a:ext cx="4388092" cy="636769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A4C99EC-56DC-49DB-BEF1-BBAE5E362C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1"/>
          <a:stretch/>
        </p:blipFill>
        <p:spPr>
          <a:xfrm>
            <a:off x="6279" y="825921"/>
            <a:ext cx="4403664" cy="61467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DC939F1-D285-4BBB-B4D9-BAF91FFA3B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3627" y="2778999"/>
            <a:ext cx="2933945" cy="291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0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iterate type="lt">
                                    <p:tmPct val="4167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  <p:bldP spid="1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54" b="3954"/>
          <a:stretch/>
        </p:blipFill>
        <p:spPr>
          <a:xfrm>
            <a:off x="90311" y="-2400"/>
            <a:ext cx="11943645" cy="6718301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7" y="228600"/>
            <a:ext cx="4989513" cy="74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zh-CN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安装插件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操作</a:t>
            </a:r>
            <a:endParaRPr lang="en-US" altLang="zh-CN" sz="3200" b="1" dirty="0">
              <a:solidFill>
                <a:schemeClr val="accent6">
                  <a:lumMod val="5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103686" y="-1589"/>
            <a:ext cx="3984625" cy="1539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1587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152C1B3-1193-469E-AC4C-D07C51BE5627}"/>
              </a:ext>
            </a:extLst>
          </p:cNvPr>
          <p:cNvSpPr txBox="1"/>
          <p:nvPr/>
        </p:nvSpPr>
        <p:spPr>
          <a:xfrm>
            <a:off x="801686" y="973895"/>
            <a:ext cx="10307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电脑</a:t>
            </a:r>
            <a:r>
              <a:rPr lang="zh-CN" altLang="zh-CN" sz="2000" b="1" dirty="0">
                <a:solidFill>
                  <a:srgbClr val="FF0000"/>
                </a:solidFill>
                <a:latin typeface="宋体" panose="02010600030101010101" pitchFamily="2" charset="-122"/>
              </a:rPr>
              <a:t>第一次登录后，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需要安装使用插件，点击【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OA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系统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首页】旁边的【系统说明】，找到【插件安装】，根据安装提示，安装 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pdf 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插件与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 Office </a:t>
            </a:r>
            <a:r>
              <a:rPr lang="zh-CN" altLang="zh-CN" sz="2000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插件，如图所示：</a:t>
            </a:r>
          </a:p>
          <a:p>
            <a:endParaRPr lang="zh-CN" altLang="en-US" sz="1600" dirty="0"/>
          </a:p>
        </p:txBody>
      </p:sp>
      <p:pic>
        <p:nvPicPr>
          <p:cNvPr id="13" name="image3.jpeg">
            <a:extLst>
              <a:ext uri="{FF2B5EF4-FFF2-40B4-BE49-F238E27FC236}">
                <a16:creationId xmlns:a16="http://schemas.microsoft.com/office/drawing/2014/main" id="{1AFB1AA1-56AA-4110-A272-8A782AE7045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1360" y="1757566"/>
            <a:ext cx="10689275" cy="4871834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2A3B9E-28B4-4FB0-A02D-28108877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01C667E-17D9-424C-83CC-FF495080A9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61" y="2224999"/>
            <a:ext cx="10602440" cy="379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8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/>
          <a:srcRect t="2054" b="3954"/>
          <a:stretch/>
        </p:blipFill>
        <p:spPr>
          <a:xfrm>
            <a:off x="0" y="75001"/>
            <a:ext cx="12192000" cy="6858001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23" name="矩形 22"/>
          <p:cNvSpPr/>
          <p:nvPr/>
        </p:nvSpPr>
        <p:spPr>
          <a:xfrm>
            <a:off x="0" y="6702425"/>
            <a:ext cx="4103688" cy="1555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03688" y="6702425"/>
            <a:ext cx="4040187" cy="155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088313" y="6702425"/>
            <a:ext cx="4103687" cy="155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457200" y="311725"/>
            <a:ext cx="344488" cy="396875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01687" y="228600"/>
            <a:ext cx="4879785" cy="74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zh-CN" sz="3200" b="1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安装插件</a:t>
            </a:r>
            <a:r>
              <a:rPr lang="zh-CN" altLang="en-US" sz="3200" b="1">
                <a:solidFill>
                  <a:schemeClr val="accent6">
                    <a:lumMod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操作</a:t>
            </a:r>
            <a:endParaRPr lang="en-US" altLang="zh-CN" sz="3200" b="1" dirty="0">
              <a:solidFill>
                <a:schemeClr val="accent6">
                  <a:lumMod val="5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 rot="10800000">
            <a:off x="8085137" y="-2399"/>
            <a:ext cx="4106862" cy="15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 rot="10800000">
            <a:off x="4079874" y="-1588"/>
            <a:ext cx="4008437" cy="153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9" name="矩形 188"/>
          <p:cNvSpPr/>
          <p:nvPr/>
        </p:nvSpPr>
        <p:spPr>
          <a:xfrm rot="10800000">
            <a:off x="-25401" y="-1587"/>
            <a:ext cx="4141788" cy="153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5817B2C-7288-4D8B-9009-55662997BC3B}"/>
              </a:ext>
            </a:extLst>
          </p:cNvPr>
          <p:cNvSpPr txBox="1"/>
          <p:nvPr/>
        </p:nvSpPr>
        <p:spPr>
          <a:xfrm>
            <a:off x="1156018" y="1312761"/>
            <a:ext cx="862806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此处以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PDF</a:t>
            </a:r>
            <a:r>
              <a:rPr lang="zh-CN" altLang="zh-CN" sz="2400" b="1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插件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安装为例</a:t>
            </a:r>
            <a:endParaRPr lang="zh-CN" altLang="zh-CN" sz="2400" b="1" dirty="0">
              <a:solidFill>
                <a:schemeClr val="accent6">
                  <a:lumMod val="50000"/>
                </a:schemeClr>
              </a:solidFill>
              <a:latin typeface="宋体" panose="02010600030101010101" pitchFamily="2" charset="-122"/>
            </a:endParaRPr>
          </a:p>
          <a:p>
            <a:r>
              <a:rPr lang="zh-CN" altLang="zh-CN" sz="2400" b="1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点击进入【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PDF </a:t>
            </a:r>
            <a:r>
              <a:rPr lang="zh-CN" altLang="zh-CN" sz="2400" b="1" dirty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插件】文件夹，下载安装程序，双击安装</a:t>
            </a:r>
            <a:r>
              <a:rPr lang="zh-CN" altLang="zh-CN" sz="20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zh-CN" sz="2000" dirty="0"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zh-CN" sz="2000" dirty="0"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848233-B88B-4424-AD17-512B4670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4854-6997-4642-95D0-70E8C6EE6C37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31B4D22-5E54-4FE1-8C0F-6D0DACB7DC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52" y="2607986"/>
            <a:ext cx="6029360" cy="33337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53F8383-17CD-4568-B43B-9C2B5746E8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4" t="23889" r="26735" b="11895"/>
          <a:stretch/>
        </p:blipFill>
        <p:spPr>
          <a:xfrm>
            <a:off x="6244769" y="2454815"/>
            <a:ext cx="5109031" cy="41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3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扁平风动画模板"/>
  <p:tag name="ISPRING_PRESENTATION_TITLE" val="极简线条汇报PPT模板"/>
  <p:tag name="[PLUGINVER]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E3E3E"/>
      </a:accent1>
      <a:accent2>
        <a:srgbClr val="4E4E4E"/>
      </a:accent2>
      <a:accent3>
        <a:srgbClr val="717171"/>
      </a:accent3>
      <a:accent4>
        <a:srgbClr val="919191"/>
      </a:accent4>
      <a:accent5>
        <a:srgbClr val="A6A6A6"/>
      </a:accent5>
      <a:accent6>
        <a:srgbClr val="D7D7D7"/>
      </a:accent6>
      <a:hlink>
        <a:srgbClr val="3E3E3E"/>
      </a:hlink>
      <a:folHlink>
        <a:srgbClr val="BFBFBF"/>
      </a:folHlink>
    </a:clrScheme>
    <a:fontScheme name="自定义 2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E3E"/>
    </a:accent1>
    <a:accent2>
      <a:srgbClr val="4E4E4E"/>
    </a:accent2>
    <a:accent3>
      <a:srgbClr val="717171"/>
    </a:accent3>
    <a:accent4>
      <a:srgbClr val="919191"/>
    </a:accent4>
    <a:accent5>
      <a:srgbClr val="A6A6A6"/>
    </a:accent5>
    <a:accent6>
      <a:srgbClr val="D7D7D7"/>
    </a:accent6>
    <a:hlink>
      <a:srgbClr val="3E3E3E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3219</TotalTime>
  <Words>1850</Words>
  <Application>Microsoft Office PowerPoint</Application>
  <PresentationFormat>宽屏</PresentationFormat>
  <Paragraphs>268</Paragraphs>
  <Slides>56</Slides>
  <Notes>56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65" baseType="lpstr">
      <vt:lpstr>思源黑体 CN Light</vt:lpstr>
      <vt:lpstr>思源黑体 CN Medium</vt:lpstr>
      <vt:lpstr>思源宋体 CN Light</vt:lpstr>
      <vt:lpstr>宋体</vt:lpstr>
      <vt:lpstr>微软雅黑</vt:lpstr>
      <vt:lpstr>Arial</vt:lpstr>
      <vt:lpstr>Calibri</vt:lpstr>
      <vt:lpstr>Impact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刘莎</dc:creator>
  <dc:description>锐旗设计；https://9ppt.taobao.com</dc:description>
  <cp:lastModifiedBy>张静</cp:lastModifiedBy>
  <cp:revision>734</cp:revision>
  <cp:lastPrinted>2021-11-17T09:56:54Z</cp:lastPrinted>
  <dcterms:created xsi:type="dcterms:W3CDTF">2014-08-06T02:23:26Z</dcterms:created>
  <dcterms:modified xsi:type="dcterms:W3CDTF">2023-09-06T03:08:32Z</dcterms:modified>
</cp:coreProperties>
</file>